
<file path=[Content_Types].xml><?xml version="1.0" encoding="utf-8"?>
<Types xmlns="http://schemas.openxmlformats.org/package/2006/content-types">
  <Default Extension="png" ContentType="image/png"/>
  <Default Extension="bin" ContentType="audio/unknown"/>
  <Default Extension="jpeg" ContentType="image/jpeg"/>
  <Default Extension="rels" ContentType="application/vnd.openxmlformats-package.relationships+xml"/>
  <Default Extension="xml" ContentType="application/xml"/>
  <Default Extension="wmv" ContentType="video/x-ms-wmv"/>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2"/>
  </p:sldMasterIdLst>
  <p:notesMasterIdLst>
    <p:notesMasterId r:id="rId25"/>
  </p:notesMasterIdLst>
  <p:sldIdLst>
    <p:sldId id="261" r:id="rId3"/>
    <p:sldId id="258" r:id="rId4"/>
    <p:sldId id="259" r:id="rId5"/>
    <p:sldId id="286" r:id="rId6"/>
    <p:sldId id="260" r:id="rId7"/>
    <p:sldId id="277" r:id="rId8"/>
    <p:sldId id="278" r:id="rId9"/>
    <p:sldId id="263" r:id="rId10"/>
    <p:sldId id="274" r:id="rId11"/>
    <p:sldId id="267" r:id="rId12"/>
    <p:sldId id="268" r:id="rId13"/>
    <p:sldId id="275" r:id="rId14"/>
    <p:sldId id="269" r:id="rId15"/>
    <p:sldId id="270" r:id="rId16"/>
    <p:sldId id="271" r:id="rId17"/>
    <p:sldId id="283" r:id="rId18"/>
    <p:sldId id="284" r:id="rId19"/>
    <p:sldId id="280" r:id="rId20"/>
    <p:sldId id="281" r:id="rId21"/>
    <p:sldId id="287" r:id="rId22"/>
    <p:sldId id="288" r:id="rId23"/>
    <p:sldId id="285"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144">
          <p15:clr>
            <a:srgbClr val="A4A3A4"/>
          </p15:clr>
        </p15:guide>
        <p15:guide id="4" pos="561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55"/>
    <p:restoredTop sz="94669"/>
  </p:normalViewPr>
  <p:slideViewPr>
    <p:cSldViewPr showGuides="1">
      <p:cViewPr varScale="1">
        <p:scale>
          <a:sx n="82" d="100"/>
          <a:sy n="82" d="100"/>
        </p:scale>
        <p:origin x="2064" y="176"/>
      </p:cViewPr>
      <p:guideLst>
        <p:guide orient="horz" pos="2160"/>
        <p:guide pos="2880"/>
        <p:guide pos="144"/>
        <p:guide pos="5616"/>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a:t>Paper</a:t>
            </a:r>
            <a:r>
              <a:rPr lang="en-US" baseline="0" dirty="0"/>
              <a:t> Towel Testing</a:t>
            </a:r>
            <a:r>
              <a:rPr lang="en-US" dirty="0"/>
              <a:t> </a:t>
            </a:r>
          </a:p>
        </c:rich>
      </c:tx>
      <c:overlay val="0"/>
    </c:title>
    <c:autoTitleDeleted val="0"/>
    <c:plotArea>
      <c:layout>
        <c:manualLayout>
          <c:layoutTarget val="inner"/>
          <c:xMode val="edge"/>
          <c:yMode val="edge"/>
          <c:x val="0.14936239677357399"/>
          <c:y val="0.249305555555556"/>
          <c:w val="0.80185711542154803"/>
          <c:h val="0.67902805118110199"/>
        </c:manualLayout>
      </c:layout>
      <c:barChart>
        <c:barDir val="col"/>
        <c:grouping val="clustered"/>
        <c:varyColors val="0"/>
        <c:ser>
          <c:idx val="0"/>
          <c:order val="0"/>
          <c:tx>
            <c:strRef>
              <c:f>Sheet1!$B$1</c:f>
              <c:strCache>
                <c:ptCount val="1"/>
                <c:pt idx="0">
                  <c:v>Bubble Wrap</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Different Surfaces</c:v>
                </c:pt>
              </c:strCache>
            </c:strRef>
          </c:cat>
          <c:val>
            <c:numRef>
              <c:f>Sheet1!$B$2</c:f>
              <c:numCache>
                <c:formatCode>General</c:formatCode>
                <c:ptCount val="1"/>
                <c:pt idx="0">
                  <c:v>3</c:v>
                </c:pt>
              </c:numCache>
            </c:numRef>
          </c:val>
          <c:extLst>
            <c:ext xmlns:c16="http://schemas.microsoft.com/office/drawing/2014/chart" uri="{C3380CC4-5D6E-409C-BE32-E72D297353CC}">
              <c16:uniqueId val="{00000000-AD0C-134C-A82E-86259BAD1E18}"/>
            </c:ext>
          </c:extLst>
        </c:ser>
        <c:ser>
          <c:idx val="1"/>
          <c:order val="1"/>
          <c:tx>
            <c:strRef>
              <c:f>Sheet1!$C$1</c:f>
              <c:strCache>
                <c:ptCount val="1"/>
                <c:pt idx="0">
                  <c:v>Sandpaper</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Different Surfaces</c:v>
                </c:pt>
              </c:strCache>
            </c:strRef>
          </c:cat>
          <c:val>
            <c:numRef>
              <c:f>Sheet1!$C$2</c:f>
              <c:numCache>
                <c:formatCode>General</c:formatCode>
                <c:ptCount val="1"/>
                <c:pt idx="0">
                  <c:v>5</c:v>
                </c:pt>
              </c:numCache>
            </c:numRef>
          </c:val>
          <c:extLst>
            <c:ext xmlns:c16="http://schemas.microsoft.com/office/drawing/2014/chart" uri="{C3380CC4-5D6E-409C-BE32-E72D297353CC}">
              <c16:uniqueId val="{00000001-AD0C-134C-A82E-86259BAD1E18}"/>
            </c:ext>
          </c:extLst>
        </c:ser>
        <c:ser>
          <c:idx val="2"/>
          <c:order val="2"/>
          <c:tx>
            <c:strRef>
              <c:f>Sheet1!$D$1</c:f>
              <c:strCache>
                <c:ptCount val="1"/>
                <c:pt idx="0">
                  <c:v>Carpet Remnant</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Different Surfaces</c:v>
                </c:pt>
              </c:strCache>
            </c:strRef>
          </c:cat>
          <c:val>
            <c:numRef>
              <c:f>Sheet1!$D$2</c:f>
              <c:numCache>
                <c:formatCode>General</c:formatCode>
                <c:ptCount val="1"/>
                <c:pt idx="0">
                  <c:v>6</c:v>
                </c:pt>
              </c:numCache>
            </c:numRef>
          </c:val>
          <c:extLst>
            <c:ext xmlns:c16="http://schemas.microsoft.com/office/drawing/2014/chart" uri="{C3380CC4-5D6E-409C-BE32-E72D297353CC}">
              <c16:uniqueId val="{00000002-AD0C-134C-A82E-86259BAD1E18}"/>
            </c:ext>
          </c:extLst>
        </c:ser>
        <c:ser>
          <c:idx val="3"/>
          <c:order val="3"/>
          <c:tx>
            <c:strRef>
              <c:f>Sheet1!$E$1</c:f>
              <c:strCache>
                <c:ptCount val="1"/>
                <c:pt idx="0">
                  <c:v>Shelf Grip</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Different Surfaces</c:v>
                </c:pt>
              </c:strCache>
            </c:strRef>
          </c:cat>
          <c:val>
            <c:numRef>
              <c:f>Sheet1!$E$2</c:f>
              <c:numCache>
                <c:formatCode>General</c:formatCode>
                <c:ptCount val="1"/>
                <c:pt idx="0">
                  <c:v>2</c:v>
                </c:pt>
              </c:numCache>
            </c:numRef>
          </c:val>
          <c:extLst>
            <c:ext xmlns:c16="http://schemas.microsoft.com/office/drawing/2014/chart" uri="{C3380CC4-5D6E-409C-BE32-E72D297353CC}">
              <c16:uniqueId val="{00000003-AD0C-134C-A82E-86259BAD1E18}"/>
            </c:ext>
          </c:extLst>
        </c:ser>
        <c:dLbls>
          <c:showLegendKey val="0"/>
          <c:showVal val="1"/>
          <c:showCatName val="0"/>
          <c:showSerName val="0"/>
          <c:showPercent val="0"/>
          <c:showBubbleSize val="0"/>
        </c:dLbls>
        <c:gapWidth val="150"/>
        <c:axId val="-948990672"/>
        <c:axId val="-1201837808"/>
      </c:barChart>
      <c:catAx>
        <c:axId val="-948990672"/>
        <c:scaling>
          <c:orientation val="minMax"/>
        </c:scaling>
        <c:delete val="1"/>
        <c:axPos val="b"/>
        <c:numFmt formatCode="General" sourceLinked="1"/>
        <c:majorTickMark val="out"/>
        <c:minorTickMark val="none"/>
        <c:tickLblPos val="nextTo"/>
        <c:crossAx val="-1201837808"/>
        <c:crosses val="autoZero"/>
        <c:auto val="1"/>
        <c:lblAlgn val="ctr"/>
        <c:lblOffset val="100"/>
        <c:noMultiLvlLbl val="0"/>
      </c:catAx>
      <c:valAx>
        <c:axId val="-1201837808"/>
        <c:scaling>
          <c:orientation val="minMax"/>
        </c:scaling>
        <c:delete val="0"/>
        <c:axPos val="l"/>
        <c:majorGridlines/>
        <c:numFmt formatCode="General" sourceLinked="1"/>
        <c:majorTickMark val="out"/>
        <c:minorTickMark val="none"/>
        <c:tickLblPos val="nextTo"/>
        <c:crossAx val="-948990672"/>
        <c:crosses val="autoZero"/>
        <c:crossBetween val="between"/>
      </c:valAx>
    </c:plotArea>
    <c:plotVisOnly val="1"/>
    <c:dispBlanksAs val="gap"/>
    <c:showDLblsOverMax val="0"/>
  </c:chart>
  <c:txPr>
    <a:bodyPr/>
    <a:lstStyle/>
    <a:p>
      <a:pPr>
        <a:defRPr sz="1800"/>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F69AD3F-AFF7-964A-BD30-F57B9ED48F0F}" type="datetimeFigureOut">
              <a:rPr lang="en-US" smtClean="0"/>
              <a:t>10/10/18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91F624-1EFD-0443-810B-E245E410F9EC}" type="slidenum">
              <a:rPr lang="en-US" smtClean="0"/>
              <a:t>‹#›</a:t>
            </a:fld>
            <a:endParaRPr lang="en-US"/>
          </a:p>
        </p:txBody>
      </p:sp>
    </p:spTree>
    <p:extLst>
      <p:ext uri="{BB962C8B-B14F-4D97-AF65-F5344CB8AC3E}">
        <p14:creationId xmlns:p14="http://schemas.microsoft.com/office/powerpoint/2010/main" val="332323532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  This question</a:t>
            </a:r>
            <a:r>
              <a:rPr lang="en-US" baseline="0" dirty="0"/>
              <a:t> is a good question which would allow students to go through the scientific process manipulating only one variable; the type of diaper.</a:t>
            </a:r>
          </a:p>
          <a:p>
            <a:endParaRPr lang="en-US" baseline="0" dirty="0"/>
          </a:p>
          <a:p>
            <a:r>
              <a:rPr lang="en-US" baseline="0" dirty="0"/>
              <a:t>This problem would allow the student to design a solution and test its effectiveness.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8191F624-1EFD-0443-810B-E245E410F9EC}" type="slidenum">
              <a:rPr lang="en-US" smtClean="0"/>
              <a:t>10</a:t>
            </a:fld>
            <a:endParaRPr lang="en-US"/>
          </a:p>
        </p:txBody>
      </p:sp>
    </p:spTree>
    <p:extLst>
      <p:ext uri="{BB962C8B-B14F-4D97-AF65-F5344CB8AC3E}">
        <p14:creationId xmlns:p14="http://schemas.microsoft.com/office/powerpoint/2010/main" val="1629150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DD6B7F1-1BC9-C84B-A42B-40B35AB501DA}" type="slidenum">
              <a:rPr lang="en-US" sz="1200"/>
              <a:pPr/>
              <a:t>16</a:t>
            </a:fld>
            <a:endParaRPr lang="en-US" sz="1200"/>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75CFFED-1C13-844C-9F1F-BD12DD67E86A}" type="slidenum">
              <a:rPr lang="en-US" sz="1200"/>
              <a:pPr/>
              <a:t>17</a:t>
            </a:fld>
            <a:endParaRPr lang="en-US" sz="1200"/>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C6F2C8A-97FB-B34E-966B-3CFB878AABA2}" type="slidenum">
              <a:rPr lang="en-US" sz="1200"/>
              <a:pPr/>
              <a:t>18</a:t>
            </a:fld>
            <a:endParaRPr lang="en-US" sz="1200"/>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9E82CA5-F3AB-984B-8630-267C1B126020}" type="slidenum">
              <a:rPr lang="en-US" sz="1200"/>
              <a:pPr/>
              <a:t>19</a:t>
            </a:fld>
            <a:endParaRPr lang="en-US" sz="1200"/>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4C68D13-5EF5-42B0-A8BE-ADA17887028F}" type="datetimeFigureOut">
              <a:rPr lang="en-US" smtClean="0"/>
              <a:t>10/10/18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C8AA99-7238-42D3-B68A-A4E1B56FEE73}" type="slidenum">
              <a:rPr lang="en-US" smtClean="0"/>
              <a:t>‹#›</a:t>
            </a:fld>
            <a:endParaRPr lang="en-US"/>
          </a:p>
        </p:txBody>
      </p:sp>
    </p:spTree>
    <p:extLst>
      <p:ext uri="{BB962C8B-B14F-4D97-AF65-F5344CB8AC3E}">
        <p14:creationId xmlns:p14="http://schemas.microsoft.com/office/powerpoint/2010/main" val="3477928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C68D13-5EF5-42B0-A8BE-ADA17887028F}" type="datetimeFigureOut">
              <a:rPr lang="en-US" smtClean="0"/>
              <a:t>10/10/18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C8AA99-7238-42D3-B68A-A4E1B56FEE73}" type="slidenum">
              <a:rPr lang="en-US" smtClean="0"/>
              <a:t>‹#›</a:t>
            </a:fld>
            <a:endParaRPr lang="en-US"/>
          </a:p>
        </p:txBody>
      </p:sp>
    </p:spTree>
    <p:extLst>
      <p:ext uri="{BB962C8B-B14F-4D97-AF65-F5344CB8AC3E}">
        <p14:creationId xmlns:p14="http://schemas.microsoft.com/office/powerpoint/2010/main" val="3804399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C68D13-5EF5-42B0-A8BE-ADA17887028F}" type="datetimeFigureOut">
              <a:rPr lang="en-US" smtClean="0"/>
              <a:t>10/10/18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C8AA99-7238-42D3-B68A-A4E1B56FEE73}" type="slidenum">
              <a:rPr lang="en-US" smtClean="0"/>
              <a:t>‹#›</a:t>
            </a:fld>
            <a:endParaRPr lang="en-US"/>
          </a:p>
        </p:txBody>
      </p:sp>
    </p:spTree>
    <p:extLst>
      <p:ext uri="{BB962C8B-B14F-4D97-AF65-F5344CB8AC3E}">
        <p14:creationId xmlns:p14="http://schemas.microsoft.com/office/powerpoint/2010/main" val="461518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C68D13-5EF5-42B0-A8BE-ADA17887028F}" type="datetimeFigureOut">
              <a:rPr lang="en-US" smtClean="0"/>
              <a:t>10/10/18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C8AA99-7238-42D3-B68A-A4E1B56FEE73}" type="slidenum">
              <a:rPr lang="en-US" smtClean="0"/>
              <a:t>‹#›</a:t>
            </a:fld>
            <a:endParaRPr lang="en-US"/>
          </a:p>
        </p:txBody>
      </p:sp>
    </p:spTree>
    <p:extLst>
      <p:ext uri="{BB962C8B-B14F-4D97-AF65-F5344CB8AC3E}">
        <p14:creationId xmlns:p14="http://schemas.microsoft.com/office/powerpoint/2010/main" val="1951478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4C68D13-5EF5-42B0-A8BE-ADA17887028F}" type="datetimeFigureOut">
              <a:rPr lang="en-US" smtClean="0"/>
              <a:t>10/10/18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C8AA99-7238-42D3-B68A-A4E1B56FEE73}" type="slidenum">
              <a:rPr lang="en-US" smtClean="0"/>
              <a:t>‹#›</a:t>
            </a:fld>
            <a:endParaRPr lang="en-US"/>
          </a:p>
        </p:txBody>
      </p:sp>
      <p:pic>
        <p:nvPicPr>
          <p:cNvPr id="7" name="Glowing tech background 3d ,LO2.wm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srcRect l="25555" r="7778"/>
          <a:stretch/>
        </p:blipFill>
        <p:spPr>
          <a:xfrm>
            <a:off x="4495800" y="1368911"/>
            <a:ext cx="3888889" cy="3888889"/>
          </a:xfrm>
          <a:prstGeom prst="roundRect">
            <a:avLst>
              <a:gd name="adj" fmla="val 8644"/>
            </a:avLst>
          </a:prstGeom>
          <a:ln>
            <a:noFill/>
          </a:ln>
          <a:effectLst>
            <a:reflection blurRad="6350" stA="15000" endPos="50000" dist="635000" dir="5400000" sy="-100000" algn="bl" rotWithShape="0"/>
          </a:effectLst>
          <a:scene3d>
            <a:camera prst="perspectiveRelaxed" fov="6900000">
              <a:rot lat="23995" lon="3210004" rev="21299988"/>
            </a:camera>
            <a:lightRig rig="chilly" dir="t"/>
          </a:scene3d>
          <a:sp3d extrusionH="635000" prstMaterial="powder">
            <a:bevelT w="0" h="0"/>
            <a:contourClr>
              <a:srgbClr val="969696"/>
            </a:contourClr>
          </a:sp3d>
        </p:spPr>
      </p:pic>
    </p:spTree>
    <p:extLst>
      <p:ext uri="{BB962C8B-B14F-4D97-AF65-F5344CB8AC3E}">
        <p14:creationId xmlns:p14="http://schemas.microsoft.com/office/powerpoint/2010/main" val="2334912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8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repeatCount="indefinite" fill="hold" display="0">
                  <p:stCondLst>
                    <p:cond delay="indefinite"/>
                  </p:stCondLst>
                </p:cTn>
                <p:tgtEl>
                  <p:spTgt spid="7"/>
                </p:tgtEl>
              </p:cMediaNode>
            </p:video>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4C68D13-5EF5-42B0-A8BE-ADA17887028F}" type="datetimeFigureOut">
              <a:rPr lang="en-US" smtClean="0"/>
              <a:t>10/10/18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C8AA99-7238-42D3-B68A-A4E1B56FEE73}" type="slidenum">
              <a:rPr lang="en-US" smtClean="0"/>
              <a:t>‹#›</a:t>
            </a:fld>
            <a:endParaRPr lang="en-US"/>
          </a:p>
        </p:txBody>
      </p:sp>
    </p:spTree>
    <p:extLst>
      <p:ext uri="{BB962C8B-B14F-4D97-AF65-F5344CB8AC3E}">
        <p14:creationId xmlns:p14="http://schemas.microsoft.com/office/powerpoint/2010/main" val="7962397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4C68D13-5EF5-42B0-A8BE-ADA17887028F}" type="datetimeFigureOut">
              <a:rPr lang="en-US" smtClean="0"/>
              <a:t>10/10/18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C8AA99-7238-42D3-B68A-A4E1B56FEE73}" type="slidenum">
              <a:rPr lang="en-US" smtClean="0"/>
              <a:t>‹#›</a:t>
            </a:fld>
            <a:endParaRPr lang="en-US"/>
          </a:p>
        </p:txBody>
      </p:sp>
    </p:spTree>
    <p:extLst>
      <p:ext uri="{BB962C8B-B14F-4D97-AF65-F5344CB8AC3E}">
        <p14:creationId xmlns:p14="http://schemas.microsoft.com/office/powerpoint/2010/main" val="795746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4C68D13-5EF5-42B0-A8BE-ADA17887028F}" type="datetimeFigureOut">
              <a:rPr lang="en-US" smtClean="0"/>
              <a:t>10/10/18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C8AA99-7238-42D3-B68A-A4E1B56FEE73}" type="slidenum">
              <a:rPr lang="en-US" smtClean="0"/>
              <a:t>‹#›</a:t>
            </a:fld>
            <a:endParaRPr lang="en-US"/>
          </a:p>
        </p:txBody>
      </p:sp>
    </p:spTree>
    <p:extLst>
      <p:ext uri="{BB962C8B-B14F-4D97-AF65-F5344CB8AC3E}">
        <p14:creationId xmlns:p14="http://schemas.microsoft.com/office/powerpoint/2010/main" val="1265238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68D13-5EF5-42B0-A8BE-ADA17887028F}" type="datetimeFigureOut">
              <a:rPr lang="en-US" smtClean="0"/>
              <a:t>10/10/18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C8AA99-7238-42D3-B68A-A4E1B56FEE73}" type="slidenum">
              <a:rPr lang="en-US" smtClean="0"/>
              <a:t>‹#›</a:t>
            </a:fld>
            <a:endParaRPr lang="en-US"/>
          </a:p>
        </p:txBody>
      </p:sp>
    </p:spTree>
    <p:extLst>
      <p:ext uri="{BB962C8B-B14F-4D97-AF65-F5344CB8AC3E}">
        <p14:creationId xmlns:p14="http://schemas.microsoft.com/office/powerpoint/2010/main" val="143852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4C68D13-5EF5-42B0-A8BE-ADA17887028F}" type="datetimeFigureOut">
              <a:rPr lang="en-US" smtClean="0"/>
              <a:t>10/10/18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C8AA99-7238-42D3-B68A-A4E1B56FEE73}" type="slidenum">
              <a:rPr lang="en-US" smtClean="0"/>
              <a:t>‹#›</a:t>
            </a:fld>
            <a:endParaRPr lang="en-US"/>
          </a:p>
        </p:txBody>
      </p:sp>
    </p:spTree>
    <p:extLst>
      <p:ext uri="{BB962C8B-B14F-4D97-AF65-F5344CB8AC3E}">
        <p14:creationId xmlns:p14="http://schemas.microsoft.com/office/powerpoint/2010/main" val="1431828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4C68D13-5EF5-42B0-A8BE-ADA17887028F}" type="datetimeFigureOut">
              <a:rPr lang="en-US" smtClean="0"/>
              <a:t>10/10/18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C8AA99-7238-42D3-B68A-A4E1B56FEE73}" type="slidenum">
              <a:rPr lang="en-US" smtClean="0"/>
              <a:t>‹#›</a:t>
            </a:fld>
            <a:endParaRPr lang="en-US"/>
          </a:p>
        </p:txBody>
      </p:sp>
    </p:spTree>
    <p:extLst>
      <p:ext uri="{BB962C8B-B14F-4D97-AF65-F5344CB8AC3E}">
        <p14:creationId xmlns:p14="http://schemas.microsoft.com/office/powerpoint/2010/main" val="2692624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68D13-5EF5-42B0-A8BE-ADA17887028F}" type="datetimeFigureOut">
              <a:rPr lang="en-US" smtClean="0"/>
              <a:t>10/10/18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C8AA99-7238-42D3-B68A-A4E1B56FEE73}" type="slidenum">
              <a:rPr lang="en-US" smtClean="0"/>
              <a:t>‹#›</a:t>
            </a:fld>
            <a:endParaRPr lang="en-US"/>
          </a:p>
        </p:txBody>
      </p:sp>
    </p:spTree>
    <p:extLst>
      <p:ext uri="{BB962C8B-B14F-4D97-AF65-F5344CB8AC3E}">
        <p14:creationId xmlns:p14="http://schemas.microsoft.com/office/powerpoint/2010/main" val="3560986606"/>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www.societyforscience.org/isef"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youtu.be/vYuOKb3gO7E"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05400" y="1981200"/>
            <a:ext cx="3733800" cy="1748616"/>
          </a:xfrm>
        </p:spPr>
        <p:txBody>
          <a:bodyPr>
            <a:normAutofit fontScale="90000"/>
          </a:bodyPr>
          <a:lstStyle/>
          <a:p>
            <a:r>
              <a:rPr lang="en-US" dirty="0"/>
              <a:t>STEM Fair Information </a:t>
            </a:r>
            <a:br>
              <a:rPr lang="en-US" dirty="0"/>
            </a:br>
            <a:endParaRPr lang="en-US" dirty="0"/>
          </a:p>
        </p:txBody>
      </p:sp>
      <p:sp>
        <p:nvSpPr>
          <p:cNvPr id="3" name="Subtitle 2"/>
          <p:cNvSpPr>
            <a:spLocks noGrp="1"/>
          </p:cNvSpPr>
          <p:nvPr>
            <p:ph type="subTitle" idx="1"/>
          </p:nvPr>
        </p:nvSpPr>
        <p:spPr>
          <a:xfrm>
            <a:off x="3886200" y="4043141"/>
            <a:ext cx="6400800" cy="762000"/>
          </a:xfrm>
        </p:spPr>
        <p:txBody>
          <a:bodyPr/>
          <a:lstStyle/>
          <a:p>
            <a:endParaRPr lang="en-US" dirty="0"/>
          </a:p>
          <a:p>
            <a:endParaRPr lang="en-US" dirty="0"/>
          </a:p>
        </p:txBody>
      </p:sp>
      <p:grpSp>
        <p:nvGrpSpPr>
          <p:cNvPr id="5" name="Group 4"/>
          <p:cNvGrpSpPr/>
          <p:nvPr/>
        </p:nvGrpSpPr>
        <p:grpSpPr>
          <a:xfrm>
            <a:off x="304800" y="533400"/>
            <a:ext cx="4534078" cy="5942572"/>
            <a:chOff x="0" y="0"/>
            <a:chExt cx="4501733" cy="6752600"/>
          </a:xfrm>
          <a:solidFill>
            <a:srgbClr val="FFFFFF"/>
          </a:solidFill>
        </p:grpSpPr>
        <p:pic>
          <p:nvPicPr>
            <p:cNvPr id="6" name="Picture 5" descr="STEM_logo-01.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4501733" cy="6752600"/>
            </a:xfrm>
            <a:prstGeom prst="rect">
              <a:avLst/>
            </a:prstGeom>
            <a:grpFill/>
            <a:ln>
              <a:solidFill>
                <a:schemeClr val="bg2">
                  <a:lumMod val="50000"/>
                </a:schemeClr>
              </a:solidFill>
            </a:ln>
          </p:spPr>
        </p:pic>
        <p:sp>
          <p:nvSpPr>
            <p:cNvPr id="7" name="Text Box 24"/>
            <p:cNvSpPr txBox="1"/>
            <p:nvPr/>
          </p:nvSpPr>
          <p:spPr>
            <a:xfrm>
              <a:off x="3018962" y="3988151"/>
              <a:ext cx="1338098" cy="239209"/>
            </a:xfrm>
            <a:prstGeom prst="rect">
              <a:avLst/>
            </a:prstGeom>
            <a:grpFill/>
            <a:ln>
              <a:noFill/>
            </a:ln>
          </p:spPr>
          <p:txBody>
            <a:bodyPr wrap="square" rtlCol="0">
              <a:noAutofit/>
            </a:bodyPr>
            <a:lstStyle/>
            <a:p>
              <a:pPr marL="0" marR="0">
                <a:spcBef>
                  <a:spcPts val="0"/>
                </a:spcBef>
                <a:spcAft>
                  <a:spcPts val="1000"/>
                </a:spcAft>
              </a:pPr>
              <a:r>
                <a:rPr lang="en-US" sz="1200">
                  <a:effectLst/>
                  <a:latin typeface="Cambria"/>
                  <a:ea typeface="Times New Roman"/>
                  <a:cs typeface="Times New Roman"/>
                </a:rPr>
                <a:t> </a:t>
              </a:r>
              <a:endParaRPr lang="en-US" sz="1200">
                <a:effectLst/>
                <a:latin typeface="Cambria"/>
                <a:ea typeface="ＭＳ 明朝"/>
                <a:cs typeface="Times New Roman"/>
              </a:endParaRPr>
            </a:p>
          </p:txBody>
        </p:sp>
      </p:grpSp>
    </p:spTree>
    <p:extLst>
      <p:ext uri="{BB962C8B-B14F-4D97-AF65-F5344CB8AC3E}">
        <p14:creationId xmlns:p14="http://schemas.microsoft.com/office/powerpoint/2010/main" val="35902496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Question/Problem</a:t>
            </a:r>
          </a:p>
        </p:txBody>
      </p:sp>
      <p:sp>
        <p:nvSpPr>
          <p:cNvPr id="3" name="Content Placeholder 2"/>
          <p:cNvSpPr>
            <a:spLocks noGrp="1"/>
          </p:cNvSpPr>
          <p:nvPr>
            <p:ph idx="1"/>
          </p:nvPr>
        </p:nvSpPr>
        <p:spPr>
          <a:xfrm>
            <a:off x="457200" y="1143000"/>
            <a:ext cx="8229600" cy="4525963"/>
          </a:xfrm>
        </p:spPr>
        <p:txBody>
          <a:bodyPr>
            <a:normAutofit fontScale="92500" lnSpcReduction="10000"/>
          </a:bodyPr>
          <a:lstStyle/>
          <a:p>
            <a:endParaRPr lang="en-US" dirty="0"/>
          </a:p>
          <a:p>
            <a:r>
              <a:rPr lang="en-US" i="1" dirty="0"/>
              <a:t>Problem I am going to solve</a:t>
            </a:r>
            <a:r>
              <a:rPr lang="en-US" dirty="0"/>
              <a:t>:  “I am constantly losing things out of my pant pockets.  How can I create a pant pocket that keeps items inside?”</a:t>
            </a:r>
          </a:p>
          <a:p>
            <a:pPr lvl="1"/>
            <a:r>
              <a:rPr lang="en-US" dirty="0"/>
              <a:t>This investigation has the student design/engineer something and then test it to help them solve their problem. </a:t>
            </a:r>
          </a:p>
          <a:p>
            <a:pPr marL="457200" lvl="1" indent="0">
              <a:buNone/>
            </a:pPr>
            <a:endParaRPr lang="en-US" dirty="0"/>
          </a:p>
          <a:p>
            <a:r>
              <a:rPr lang="en-US" i="1" dirty="0"/>
              <a:t>Question I am going to answer</a:t>
            </a:r>
            <a:r>
              <a:rPr lang="en-US" dirty="0"/>
              <a:t>: “Which brand of diaper is the most absorbent?”</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547240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Hypotheses	</a:t>
            </a:r>
          </a:p>
        </p:txBody>
      </p:sp>
      <p:sp>
        <p:nvSpPr>
          <p:cNvPr id="3" name="Content Placeholder 2"/>
          <p:cNvSpPr>
            <a:spLocks noGrp="1"/>
          </p:cNvSpPr>
          <p:nvPr>
            <p:ph idx="1"/>
          </p:nvPr>
        </p:nvSpPr>
        <p:spPr/>
        <p:txBody>
          <a:bodyPr>
            <a:normAutofit fontScale="92500" lnSpcReduction="20000"/>
          </a:bodyPr>
          <a:lstStyle/>
          <a:p>
            <a:r>
              <a:rPr lang="en-US" i="1" dirty="0"/>
              <a:t>Question:  </a:t>
            </a:r>
            <a:r>
              <a:rPr lang="en-US" sz="4000" b="1" u="sng" dirty="0"/>
              <a:t>If</a:t>
            </a:r>
            <a:r>
              <a:rPr lang="en-US" b="1" dirty="0"/>
              <a:t> </a:t>
            </a:r>
            <a:r>
              <a:rPr lang="en-US" dirty="0"/>
              <a:t>I put 30 mL of water in the </a:t>
            </a:r>
            <a:r>
              <a:rPr lang="en-US" dirty="0" err="1"/>
              <a:t>Huggies</a:t>
            </a:r>
            <a:r>
              <a:rPr lang="en-US" dirty="0"/>
              <a:t> diaper, </a:t>
            </a:r>
            <a:r>
              <a:rPr lang="en-US" sz="4000" b="1" u="sng" dirty="0"/>
              <a:t>then</a:t>
            </a:r>
            <a:r>
              <a:rPr lang="en-US" dirty="0"/>
              <a:t> it will absorb the most water </a:t>
            </a:r>
            <a:r>
              <a:rPr lang="en-US" sz="4000" b="1" u="sng" dirty="0"/>
              <a:t>because</a:t>
            </a:r>
            <a:r>
              <a:rPr lang="en-US" dirty="0"/>
              <a:t> </a:t>
            </a:r>
            <a:r>
              <a:rPr lang="en-US" dirty="0" err="1"/>
              <a:t>Huggies</a:t>
            </a:r>
            <a:r>
              <a:rPr lang="en-US" dirty="0"/>
              <a:t> diapers have an extra layer of </a:t>
            </a:r>
            <a:r>
              <a:rPr lang="en-US" dirty="0" err="1"/>
              <a:t>polyfiber</a:t>
            </a:r>
            <a:r>
              <a:rPr lang="en-US" dirty="0"/>
              <a:t> material.</a:t>
            </a:r>
          </a:p>
          <a:p>
            <a:endParaRPr lang="en-US" i="1" dirty="0"/>
          </a:p>
          <a:p>
            <a:r>
              <a:rPr lang="en-US" i="1" dirty="0"/>
              <a:t>Problem:  </a:t>
            </a:r>
            <a:r>
              <a:rPr lang="en-US" sz="4000" b="1" u="sng" dirty="0"/>
              <a:t>If</a:t>
            </a:r>
            <a:r>
              <a:rPr lang="en-US" b="1" dirty="0"/>
              <a:t> </a:t>
            </a:r>
            <a:r>
              <a:rPr lang="en-US" dirty="0"/>
              <a:t>I create a magnetic pocket casing, </a:t>
            </a:r>
            <a:r>
              <a:rPr lang="en-US" sz="4000" b="1" u="sng" dirty="0"/>
              <a:t>then</a:t>
            </a:r>
            <a:r>
              <a:rPr lang="en-US" dirty="0"/>
              <a:t> I will lose fewer items out of my pockets </a:t>
            </a:r>
            <a:r>
              <a:rPr lang="en-US" sz="4000" b="1" u="sng" dirty="0"/>
              <a:t>because</a:t>
            </a:r>
            <a:r>
              <a:rPr lang="en-US" dirty="0"/>
              <a:t> magnets provide a tight seal due to their characteristics.</a:t>
            </a:r>
          </a:p>
          <a:p>
            <a:endParaRPr lang="en-US" i="1" dirty="0"/>
          </a:p>
        </p:txBody>
      </p:sp>
    </p:spTree>
    <p:extLst>
      <p:ext uri="{BB962C8B-B14F-4D97-AF65-F5344CB8AC3E}">
        <p14:creationId xmlns:p14="http://schemas.microsoft.com/office/powerpoint/2010/main" val="2669557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Putting It Into Action: Procedure</a:t>
            </a:r>
          </a:p>
        </p:txBody>
      </p:sp>
      <p:sp>
        <p:nvSpPr>
          <p:cNvPr id="3" name="Content Placeholder 2"/>
          <p:cNvSpPr>
            <a:spLocks noGrp="1"/>
          </p:cNvSpPr>
          <p:nvPr>
            <p:ph idx="1"/>
          </p:nvPr>
        </p:nvSpPr>
        <p:spPr>
          <a:xfrm>
            <a:off x="228600" y="1371600"/>
            <a:ext cx="5486400" cy="5257800"/>
          </a:xfrm>
        </p:spPr>
        <p:txBody>
          <a:bodyPr>
            <a:normAutofit fontScale="85000" lnSpcReduction="10000"/>
          </a:bodyPr>
          <a:lstStyle/>
          <a:p>
            <a:r>
              <a:rPr lang="en-US" dirty="0"/>
              <a:t>The purpose of the procedure is so other scientists and engineers can replicate your investigation. DETAIL, DETAIL, DETAIL.</a:t>
            </a:r>
          </a:p>
          <a:p>
            <a:r>
              <a:rPr lang="en-US" dirty="0"/>
              <a:t>Make sure to share all steps completed during the investigation and/or design of the solution. </a:t>
            </a:r>
          </a:p>
          <a:p>
            <a:r>
              <a:rPr lang="en-US" dirty="0"/>
              <a:t>It is okay if you begin your procedure and realize you may need to change something. This happens to scientists and engineers all the time. </a:t>
            </a:r>
          </a:p>
        </p:txBody>
      </p:sp>
      <p:pic>
        <p:nvPicPr>
          <p:cNvPr id="4" name="Picture 3" descr="Unknown-2.jpeg"/>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5715000" y="1447800"/>
            <a:ext cx="3048000" cy="203358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descr="10874182605_71fe8c0de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4038600"/>
            <a:ext cx="3146396" cy="20955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084393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Variables</a:t>
            </a:r>
          </a:p>
        </p:txBody>
      </p:sp>
      <p:sp>
        <p:nvSpPr>
          <p:cNvPr id="3" name="Content Placeholder 2"/>
          <p:cNvSpPr>
            <a:spLocks noGrp="1"/>
          </p:cNvSpPr>
          <p:nvPr>
            <p:ph idx="1"/>
          </p:nvPr>
        </p:nvSpPr>
        <p:spPr/>
        <p:txBody>
          <a:bodyPr/>
          <a:lstStyle/>
          <a:p>
            <a:pPr marL="0" indent="0">
              <a:buNone/>
            </a:pPr>
            <a:r>
              <a:rPr lang="en-US" sz="2800" dirty="0"/>
              <a:t>A variable is a fancy word for things that you will be changing or keeping the same throughout your investigation.  There are 3 types of variables:</a:t>
            </a:r>
          </a:p>
          <a:p>
            <a:pPr marL="0" indent="0">
              <a:buNone/>
            </a:pPr>
            <a:endParaRPr lang="en-US" sz="2800" dirty="0"/>
          </a:p>
          <a:p>
            <a:r>
              <a:rPr lang="en-US" sz="2800" u="sng" dirty="0"/>
              <a:t>Independent</a:t>
            </a:r>
            <a:r>
              <a:rPr lang="en-US" sz="2800" dirty="0"/>
              <a:t>: The variable that will be changed</a:t>
            </a:r>
          </a:p>
          <a:p>
            <a:r>
              <a:rPr lang="en-US" sz="2800" u="sng" dirty="0"/>
              <a:t>Dependent</a:t>
            </a:r>
            <a:r>
              <a:rPr lang="en-US" sz="2800" dirty="0"/>
              <a:t>: The variable that will show an effect (what you are going to measure)</a:t>
            </a:r>
          </a:p>
          <a:p>
            <a:r>
              <a:rPr lang="en-US" sz="2800" u="sng" dirty="0"/>
              <a:t>Constants</a:t>
            </a:r>
            <a:r>
              <a:rPr lang="en-US" sz="2800" dirty="0"/>
              <a:t>: All the things that will be kept the same throughout the investigation to make sure it’s valid</a:t>
            </a:r>
          </a:p>
          <a:p>
            <a:endParaRPr lang="en-US" dirty="0"/>
          </a:p>
          <a:p>
            <a:pPr marL="0" indent="0">
              <a:buNone/>
            </a:pPr>
            <a:endParaRPr lang="en-US" dirty="0"/>
          </a:p>
        </p:txBody>
      </p:sp>
    </p:spTree>
    <p:extLst>
      <p:ext uri="{BB962C8B-B14F-4D97-AF65-F5344CB8AC3E}">
        <p14:creationId xmlns:p14="http://schemas.microsoft.com/office/powerpoint/2010/main" val="4309891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Example Variables for Diaper Question</a:t>
            </a:r>
          </a:p>
        </p:txBody>
      </p:sp>
      <p:sp>
        <p:nvSpPr>
          <p:cNvPr id="3" name="Content Placeholder 2"/>
          <p:cNvSpPr>
            <a:spLocks noGrp="1"/>
          </p:cNvSpPr>
          <p:nvPr>
            <p:ph idx="1"/>
          </p:nvPr>
        </p:nvSpPr>
        <p:spPr/>
        <p:txBody>
          <a:bodyPr/>
          <a:lstStyle/>
          <a:p>
            <a:r>
              <a:rPr lang="en-US" dirty="0"/>
              <a:t>Independent: different brand of diapers that are being tested (</a:t>
            </a:r>
            <a:r>
              <a:rPr lang="en-US" dirty="0" err="1"/>
              <a:t>Huggies</a:t>
            </a:r>
            <a:r>
              <a:rPr lang="en-US" dirty="0"/>
              <a:t>, Pampers, Luvs)</a:t>
            </a:r>
          </a:p>
          <a:p>
            <a:endParaRPr lang="en-US" dirty="0"/>
          </a:p>
          <a:p>
            <a:r>
              <a:rPr lang="en-US" dirty="0"/>
              <a:t>Dependent: the amount of water absorbed (measuring using mL) by each brand of diaper</a:t>
            </a:r>
          </a:p>
          <a:p>
            <a:endParaRPr lang="en-US" dirty="0"/>
          </a:p>
          <a:p>
            <a:r>
              <a:rPr lang="en-US" dirty="0"/>
              <a:t>Constants: temperature of the water, location in the diaper in which water is poured</a:t>
            </a:r>
          </a:p>
        </p:txBody>
      </p:sp>
    </p:spTree>
    <p:extLst>
      <p:ext uri="{BB962C8B-B14F-4D97-AF65-F5344CB8AC3E}">
        <p14:creationId xmlns:p14="http://schemas.microsoft.com/office/powerpoint/2010/main" val="3423943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Example Variables for </a:t>
            </a:r>
            <a:br>
              <a:rPr lang="en-US" dirty="0"/>
            </a:br>
            <a:r>
              <a:rPr lang="en-US" dirty="0"/>
              <a:t>Pant Pocket Problem</a:t>
            </a:r>
          </a:p>
        </p:txBody>
      </p:sp>
      <p:sp>
        <p:nvSpPr>
          <p:cNvPr id="3" name="Content Placeholder 2"/>
          <p:cNvSpPr>
            <a:spLocks noGrp="1"/>
          </p:cNvSpPr>
          <p:nvPr>
            <p:ph idx="1"/>
          </p:nvPr>
        </p:nvSpPr>
        <p:spPr/>
        <p:txBody>
          <a:bodyPr>
            <a:normAutofit fontScale="92500"/>
          </a:bodyPr>
          <a:lstStyle/>
          <a:p>
            <a:r>
              <a:rPr lang="en-US" dirty="0"/>
              <a:t>Independent: different types of materials tested to create the pocket casing</a:t>
            </a:r>
          </a:p>
          <a:p>
            <a:endParaRPr lang="en-US" dirty="0"/>
          </a:p>
          <a:p>
            <a:r>
              <a:rPr lang="en-US" dirty="0"/>
              <a:t>Dependent: the number of shakes the pant pocket can withstand before losing its contents</a:t>
            </a:r>
          </a:p>
          <a:p>
            <a:endParaRPr lang="en-US" dirty="0"/>
          </a:p>
          <a:p>
            <a:r>
              <a:rPr lang="en-US" dirty="0"/>
              <a:t>Constants: same pair of pants and sized pocket, same items placed in the pocket casing</a:t>
            </a:r>
          </a:p>
        </p:txBody>
      </p:sp>
    </p:spTree>
    <p:extLst>
      <p:ext uri="{BB962C8B-B14F-4D97-AF65-F5344CB8AC3E}">
        <p14:creationId xmlns:p14="http://schemas.microsoft.com/office/powerpoint/2010/main" val="42881127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bwMode="auto">
          <a:xfrm>
            <a:off x="533400" y="228600"/>
            <a:ext cx="7772400" cy="1143000"/>
          </a:xfrm>
        </p:spPr>
        <p:txBody>
          <a:bodyPr wrap="square" lIns="91440" tIns="45720" rIns="91440" bIns="45720" numCol="1" anchorCtr="0" compatLnSpc="1">
            <a:prstTxWarp prst="textNoShape">
              <a:avLst/>
            </a:prstTxWarp>
            <a:normAutofit/>
          </a:bodyPr>
          <a:lstStyle/>
          <a:p>
            <a:pPr eaLnBrk="1" hangingPunct="1"/>
            <a:r>
              <a:rPr lang="en-US" cap="none" dirty="0">
                <a:ea typeface="ＭＳ Ｐゴシック" charset="0"/>
                <a:cs typeface="ＭＳ Ｐゴシック" charset="0"/>
              </a:rPr>
              <a:t>Collecting Data</a:t>
            </a:r>
          </a:p>
        </p:txBody>
      </p:sp>
      <p:sp>
        <p:nvSpPr>
          <p:cNvPr id="40962" name="Rectangle 3"/>
          <p:cNvSpPr>
            <a:spLocks noGrp="1" noChangeArrowheads="1"/>
          </p:cNvSpPr>
          <p:nvPr>
            <p:ph sz="quarter" idx="1"/>
          </p:nvPr>
        </p:nvSpPr>
        <p:spPr>
          <a:xfrm>
            <a:off x="685800" y="1752600"/>
            <a:ext cx="7315200" cy="1752600"/>
          </a:xfrm>
        </p:spPr>
        <p:txBody>
          <a:bodyPr>
            <a:noAutofit/>
          </a:bodyPr>
          <a:lstStyle/>
          <a:p>
            <a:pPr eaLnBrk="1" hangingPunct="1">
              <a:lnSpc>
                <a:spcPct val="90000"/>
              </a:lnSpc>
            </a:pPr>
            <a:r>
              <a:rPr lang="en-US" sz="2800" dirty="0">
                <a:ea typeface="ＭＳ Ｐゴシック" charset="0"/>
                <a:cs typeface="AnkeSans" charset="0"/>
              </a:rPr>
              <a:t>As you investigate your problem be sure to collect data using a chart or table in your log or plan book</a:t>
            </a:r>
          </a:p>
          <a:p>
            <a:pPr eaLnBrk="1" hangingPunct="1">
              <a:lnSpc>
                <a:spcPct val="90000"/>
              </a:lnSpc>
            </a:pPr>
            <a:r>
              <a:rPr lang="en-US" sz="2800" dirty="0">
                <a:ea typeface="ＭＳ Ｐゴシック" charset="0"/>
                <a:cs typeface="AnkeSans" charset="0"/>
              </a:rPr>
              <a:t>This will help you draw conclusions when you are finished with your experiment</a:t>
            </a:r>
            <a:endParaRPr lang="en-US" sz="2800" dirty="0">
              <a:ea typeface="ＭＳ Ｐゴシック" charset="0"/>
              <a:cs typeface="ＭＳ Ｐゴシック" charset="0"/>
            </a:endParaRPr>
          </a:p>
        </p:txBody>
      </p:sp>
      <p:pic>
        <p:nvPicPr>
          <p:cNvPr id="2" name="Picture 1" descr="phot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800" y="3962400"/>
            <a:ext cx="3352800" cy="25146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949240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bwMode="auto">
          <a:xfrm>
            <a:off x="533400" y="609600"/>
            <a:ext cx="7772400" cy="1524000"/>
          </a:xfrm>
        </p:spPr>
        <p:txBody>
          <a:bodyPr wrap="square" lIns="91440" tIns="45720" rIns="91440" bIns="45720" numCol="1" anchorCtr="0" compatLnSpc="1">
            <a:prstTxWarp prst="textNoShape">
              <a:avLst/>
            </a:prstTxWarp>
            <a:normAutofit/>
          </a:bodyPr>
          <a:lstStyle/>
          <a:p>
            <a:pPr eaLnBrk="1" hangingPunct="1"/>
            <a:r>
              <a:rPr lang="en-US" sz="3800" cap="none" dirty="0">
                <a:ea typeface="ＭＳ Ｐゴシック" charset="0"/>
                <a:cs typeface="ＭＳ Ｐゴシック" charset="0"/>
              </a:rPr>
              <a:t>Graphing Results: </a:t>
            </a:r>
            <a:br>
              <a:rPr lang="en-US" sz="3800" cap="none" dirty="0">
                <a:ea typeface="ＭＳ Ｐゴシック" charset="0"/>
                <a:cs typeface="ＭＳ Ｐゴシック" charset="0"/>
              </a:rPr>
            </a:br>
            <a:r>
              <a:rPr lang="en-US" sz="3800" cap="none" dirty="0">
                <a:ea typeface="ＭＳ Ｐゴシック" charset="0"/>
                <a:cs typeface="ＭＳ Ｐゴシック" charset="0"/>
              </a:rPr>
              <a:t>Communicating Our Data</a:t>
            </a:r>
          </a:p>
        </p:txBody>
      </p:sp>
      <p:sp>
        <p:nvSpPr>
          <p:cNvPr id="4" name="Rectangle 4"/>
          <p:cNvSpPr txBox="1">
            <a:spLocks noChangeArrowheads="1"/>
          </p:cNvSpPr>
          <p:nvPr/>
        </p:nvSpPr>
        <p:spPr bwMode="auto">
          <a:xfrm>
            <a:off x="762000" y="2438400"/>
            <a:ext cx="4495800" cy="3886200"/>
          </a:xfrm>
          <a:prstGeom prst="rect">
            <a:avLst/>
          </a:prstGeom>
          <a:noFill/>
          <a:ln w="9525">
            <a:noFill/>
            <a:miter lim="800000"/>
            <a:headEnd/>
            <a:tailEnd/>
          </a:ln>
        </p:spPr>
        <p:txBody>
          <a:bodyPr>
            <a:normAutofit/>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Clr>
                <a:schemeClr val="accent1"/>
              </a:buClr>
              <a:buSzPct val="80000"/>
              <a:defRPr/>
            </a:pPr>
            <a:r>
              <a:rPr lang="en-US" dirty="0">
                <a:effectLst>
                  <a:outerShdw blurRad="38100" dist="38100" dir="2700000" algn="tl">
                    <a:srgbClr val="DDDDDD"/>
                  </a:outerShdw>
                </a:effectLst>
                <a:latin typeface="+mn-lt"/>
                <a:ea typeface="Marker Felt" charset="0"/>
              </a:rPr>
              <a:t>Types of Graphs:</a:t>
            </a:r>
          </a:p>
          <a:p>
            <a:pPr eaLnBrk="1" hangingPunct="1">
              <a:spcBef>
                <a:spcPct val="20000"/>
              </a:spcBef>
              <a:buClr>
                <a:schemeClr val="accent1"/>
              </a:buClr>
              <a:buSzPct val="80000"/>
              <a:defRPr/>
            </a:pPr>
            <a:r>
              <a:rPr lang="en-US" dirty="0">
                <a:effectLst>
                  <a:outerShdw blurRad="38100" dist="38100" dir="2700000" algn="tl">
                    <a:srgbClr val="DDDDDD"/>
                  </a:outerShdw>
                </a:effectLst>
                <a:latin typeface="+mn-lt"/>
                <a:ea typeface="Marker Felt" charset="0"/>
              </a:rPr>
              <a:t>Bar-  Compares different things</a:t>
            </a:r>
          </a:p>
          <a:p>
            <a:pPr eaLnBrk="1" hangingPunct="1">
              <a:spcBef>
                <a:spcPct val="20000"/>
              </a:spcBef>
              <a:buClr>
                <a:schemeClr val="accent1"/>
              </a:buClr>
              <a:buSzPct val="80000"/>
              <a:defRPr/>
            </a:pPr>
            <a:r>
              <a:rPr lang="en-US" dirty="0">
                <a:effectLst>
                  <a:outerShdw blurRad="38100" dist="38100" dir="2700000" algn="tl">
                    <a:srgbClr val="DDDDDD"/>
                  </a:outerShdw>
                </a:effectLst>
                <a:latin typeface="+mn-lt"/>
                <a:ea typeface="Marker Felt" charset="0"/>
              </a:rPr>
              <a:t>Line-  Shows progress over time</a:t>
            </a:r>
          </a:p>
          <a:p>
            <a:pPr eaLnBrk="1" hangingPunct="1">
              <a:spcBef>
                <a:spcPct val="20000"/>
              </a:spcBef>
              <a:buClr>
                <a:schemeClr val="accent1"/>
              </a:buClr>
              <a:buSzPct val="80000"/>
              <a:defRPr/>
            </a:pPr>
            <a:r>
              <a:rPr lang="en-US" dirty="0">
                <a:effectLst>
                  <a:outerShdw blurRad="38100" dist="38100" dir="2700000" algn="tl">
                    <a:srgbClr val="DDDDDD"/>
                  </a:outerShdw>
                </a:effectLst>
                <a:latin typeface="+mn-lt"/>
                <a:ea typeface="Marker Felt" charset="0"/>
              </a:rPr>
              <a:t>Circle- Parts of a Whole</a:t>
            </a:r>
          </a:p>
          <a:p>
            <a:pPr eaLnBrk="1" hangingPunct="1">
              <a:spcBef>
                <a:spcPct val="20000"/>
              </a:spcBef>
              <a:buClr>
                <a:schemeClr val="accent1"/>
              </a:buClr>
              <a:buSzPct val="80000"/>
              <a:defRPr/>
            </a:pPr>
            <a:endParaRPr lang="en-US" dirty="0">
              <a:effectLst>
                <a:outerShdw blurRad="38100" dist="38100" dir="2700000" algn="tl">
                  <a:srgbClr val="DDDDDD"/>
                </a:outerShdw>
              </a:effectLst>
              <a:latin typeface="+mn-lt"/>
              <a:ea typeface="Marker Felt" charset="0"/>
            </a:endParaRPr>
          </a:p>
          <a:p>
            <a:pPr eaLnBrk="1" hangingPunct="1">
              <a:spcBef>
                <a:spcPct val="20000"/>
              </a:spcBef>
              <a:buClr>
                <a:schemeClr val="accent1"/>
              </a:buClr>
              <a:buSzPct val="80000"/>
              <a:defRPr/>
            </a:pPr>
            <a:r>
              <a:rPr lang="en-US" dirty="0">
                <a:effectLst>
                  <a:outerShdw blurRad="38100" dist="38100" dir="2700000" algn="tl">
                    <a:srgbClr val="DDDDDD"/>
                  </a:outerShdw>
                </a:effectLst>
                <a:latin typeface="+mn-lt"/>
                <a:ea typeface="Marker Felt" charset="0"/>
              </a:rPr>
              <a:t>Make sure title and subtitles are labeled.</a:t>
            </a:r>
          </a:p>
          <a:p>
            <a:pPr eaLnBrk="1" hangingPunct="1">
              <a:spcBef>
                <a:spcPct val="20000"/>
              </a:spcBef>
              <a:buClr>
                <a:schemeClr val="accent1"/>
              </a:buClr>
              <a:buSzPct val="80000"/>
              <a:defRPr/>
            </a:pPr>
            <a:endParaRPr lang="en-US" sz="1600" dirty="0">
              <a:solidFill>
                <a:srgbClr val="000000"/>
              </a:solidFill>
              <a:effectLst>
                <a:outerShdw blurRad="38100" dist="38100" dir="2700000" algn="tl">
                  <a:srgbClr val="DDDDDD"/>
                </a:outerShdw>
              </a:effectLst>
              <a:latin typeface="AnkeSans" charset="0"/>
              <a:cs typeface="AnkeSans" charset="0"/>
            </a:endParaRPr>
          </a:p>
        </p:txBody>
      </p:sp>
      <p:graphicFrame>
        <p:nvGraphicFramePr>
          <p:cNvPr id="5" name="Chart Placeholder 8"/>
          <p:cNvGraphicFramePr>
            <a:graphicFrameLocks/>
          </p:cNvGraphicFramePr>
          <p:nvPr/>
        </p:nvGraphicFramePr>
        <p:xfrm>
          <a:off x="5791200" y="2057400"/>
          <a:ext cx="3124200"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43012" name="TextBox 9"/>
          <p:cNvSpPr txBox="1">
            <a:spLocks noChangeArrowheads="1"/>
          </p:cNvSpPr>
          <p:nvPr/>
        </p:nvSpPr>
        <p:spPr bwMode="auto">
          <a:xfrm rot="-5400000">
            <a:off x="4223544" y="4114006"/>
            <a:ext cx="2743200" cy="306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Number of paper towels </a:t>
            </a:r>
          </a:p>
        </p:txBody>
      </p:sp>
      <p:sp>
        <p:nvSpPr>
          <p:cNvPr id="43013" name="TextBox 8"/>
          <p:cNvSpPr txBox="1">
            <a:spLocks noChangeArrowheads="1"/>
          </p:cNvSpPr>
          <p:nvPr/>
        </p:nvSpPr>
        <p:spPr bwMode="auto">
          <a:xfrm>
            <a:off x="6324600" y="5638800"/>
            <a:ext cx="25146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Number of Ounces Absorbed</a:t>
            </a:r>
          </a:p>
        </p:txBody>
      </p:sp>
    </p:spTree>
    <p:extLst>
      <p:ext uri="{BB962C8B-B14F-4D97-AF65-F5344CB8AC3E}">
        <p14:creationId xmlns:p14="http://schemas.microsoft.com/office/powerpoint/2010/main" val="322526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bwMode="auto">
          <a:xfrm>
            <a:off x="457200" y="381000"/>
            <a:ext cx="7772400" cy="1143000"/>
          </a:xfrm>
        </p:spPr>
        <p:txBody>
          <a:bodyPr wrap="square" lIns="91440" tIns="45720" rIns="91440" bIns="45720" numCol="1" anchorCtr="0" compatLnSpc="1">
            <a:prstTxWarp prst="textNoShape">
              <a:avLst/>
            </a:prstTxWarp>
            <a:normAutofit fontScale="90000"/>
          </a:bodyPr>
          <a:lstStyle/>
          <a:p>
            <a:r>
              <a:rPr lang="en-US" sz="4000" dirty="0"/>
              <a:t>Conclusion and Abstract: </a:t>
            </a:r>
            <a:br>
              <a:rPr lang="en-US" sz="4000" dirty="0"/>
            </a:br>
            <a:r>
              <a:rPr lang="en-US" sz="4000" dirty="0"/>
              <a:t>Putting It All Together</a:t>
            </a:r>
            <a:endParaRPr lang="en-US" sz="3800" cap="none" dirty="0">
              <a:ea typeface="ＭＳ Ｐゴシック" charset="0"/>
              <a:cs typeface="ＭＳ Ｐゴシック" charset="0"/>
            </a:endParaRPr>
          </a:p>
        </p:txBody>
      </p:sp>
      <p:sp>
        <p:nvSpPr>
          <p:cNvPr id="4" name="Rectangle 3"/>
          <p:cNvSpPr txBox="1">
            <a:spLocks noChangeArrowheads="1"/>
          </p:cNvSpPr>
          <p:nvPr/>
        </p:nvSpPr>
        <p:spPr bwMode="auto">
          <a:xfrm>
            <a:off x="762000" y="1600200"/>
            <a:ext cx="7543800" cy="4953000"/>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buClr>
                <a:schemeClr val="accent1"/>
              </a:buClr>
              <a:buSzPct val="80000"/>
              <a:buFont typeface="Wingdings" charset="0"/>
              <a:buChar char="n"/>
              <a:defRPr/>
            </a:pPr>
            <a:r>
              <a:rPr lang="en-US" dirty="0">
                <a:solidFill>
                  <a:srgbClr val="FFFFFF"/>
                </a:solidFill>
                <a:latin typeface="+mn-lt"/>
                <a:cs typeface="Marker Felt" charset="0"/>
              </a:rPr>
              <a:t>What did you learn from the experiment?</a:t>
            </a:r>
          </a:p>
          <a:p>
            <a:pPr eaLnBrk="1" hangingPunct="1">
              <a:lnSpc>
                <a:spcPct val="90000"/>
              </a:lnSpc>
              <a:buClr>
                <a:schemeClr val="accent1"/>
              </a:buClr>
              <a:buSzPct val="80000"/>
              <a:buFont typeface="Wingdings" charset="0"/>
              <a:buChar char="n"/>
              <a:defRPr/>
            </a:pPr>
            <a:endParaRPr lang="en-US" dirty="0">
              <a:solidFill>
                <a:srgbClr val="FFFFFF"/>
              </a:solidFill>
              <a:latin typeface="+mn-lt"/>
              <a:cs typeface="Marker Felt" charset="0"/>
            </a:endParaRPr>
          </a:p>
          <a:p>
            <a:pPr eaLnBrk="1" hangingPunct="1">
              <a:lnSpc>
                <a:spcPct val="90000"/>
              </a:lnSpc>
              <a:buClr>
                <a:schemeClr val="accent1"/>
              </a:buClr>
              <a:buSzPct val="80000"/>
              <a:buFont typeface="Wingdings" charset="0"/>
              <a:buChar char="n"/>
              <a:defRPr/>
            </a:pPr>
            <a:r>
              <a:rPr lang="en-US" dirty="0">
                <a:solidFill>
                  <a:srgbClr val="FFFFFF"/>
                </a:solidFill>
                <a:latin typeface="+mn-lt"/>
                <a:cs typeface="Marker Felt" charset="0"/>
              </a:rPr>
              <a:t>Did you prove your hypothesis?</a:t>
            </a:r>
          </a:p>
          <a:p>
            <a:pPr lvl="2" eaLnBrk="1" hangingPunct="1">
              <a:lnSpc>
                <a:spcPct val="90000"/>
              </a:lnSpc>
              <a:buClr>
                <a:srgbClr val="FFB267"/>
              </a:buClr>
              <a:buFont typeface="Wingdings" charset="0"/>
              <a:buChar char="n"/>
              <a:defRPr/>
            </a:pPr>
            <a:r>
              <a:rPr lang="en-US" dirty="0">
                <a:solidFill>
                  <a:srgbClr val="FFFFFF"/>
                </a:solidFill>
                <a:latin typeface="+mn-lt"/>
                <a:cs typeface="Marker Felt" charset="0"/>
              </a:rPr>
              <a:t>Why-why not?</a:t>
            </a:r>
          </a:p>
          <a:p>
            <a:pPr lvl="2" eaLnBrk="1" hangingPunct="1">
              <a:lnSpc>
                <a:spcPct val="90000"/>
              </a:lnSpc>
              <a:buClr>
                <a:srgbClr val="FFB267"/>
              </a:buClr>
              <a:buFont typeface="Wingdings" charset="0"/>
              <a:buChar char="n"/>
              <a:defRPr/>
            </a:pPr>
            <a:endParaRPr lang="en-US" dirty="0">
              <a:solidFill>
                <a:srgbClr val="FFFFFF"/>
              </a:solidFill>
              <a:latin typeface="+mn-lt"/>
              <a:cs typeface="Marker Felt" charset="0"/>
            </a:endParaRPr>
          </a:p>
          <a:p>
            <a:pPr eaLnBrk="1" hangingPunct="1">
              <a:lnSpc>
                <a:spcPct val="90000"/>
              </a:lnSpc>
              <a:buClr>
                <a:schemeClr val="accent1"/>
              </a:buClr>
              <a:buSzPct val="80000"/>
              <a:buFont typeface="Wingdings" charset="0"/>
              <a:buChar char="n"/>
              <a:defRPr/>
            </a:pPr>
            <a:r>
              <a:rPr lang="en-US" dirty="0">
                <a:solidFill>
                  <a:srgbClr val="FFFFFF"/>
                </a:solidFill>
                <a:latin typeface="+mn-lt"/>
                <a:cs typeface="Marker Felt" charset="0"/>
              </a:rPr>
              <a:t>What problems did you have?</a:t>
            </a:r>
          </a:p>
          <a:p>
            <a:pPr eaLnBrk="1" hangingPunct="1">
              <a:lnSpc>
                <a:spcPct val="90000"/>
              </a:lnSpc>
              <a:buClr>
                <a:schemeClr val="accent1"/>
              </a:buClr>
              <a:buSzPct val="80000"/>
              <a:buFont typeface="Wingdings" charset="0"/>
              <a:buNone/>
              <a:defRPr/>
            </a:pPr>
            <a:endParaRPr lang="en-US" dirty="0">
              <a:solidFill>
                <a:srgbClr val="FFFFFF"/>
              </a:solidFill>
              <a:latin typeface="+mn-lt"/>
              <a:cs typeface="Marker Felt" charset="0"/>
            </a:endParaRPr>
          </a:p>
          <a:p>
            <a:pPr eaLnBrk="1" hangingPunct="1">
              <a:lnSpc>
                <a:spcPct val="90000"/>
              </a:lnSpc>
              <a:buClr>
                <a:schemeClr val="accent1"/>
              </a:buClr>
              <a:buSzPct val="80000"/>
              <a:buFont typeface="Wingdings" charset="0"/>
              <a:buChar char="n"/>
              <a:defRPr/>
            </a:pPr>
            <a:r>
              <a:rPr lang="en-US" dirty="0">
                <a:solidFill>
                  <a:srgbClr val="FFFFFF"/>
                </a:solidFill>
                <a:latin typeface="+mn-lt"/>
                <a:cs typeface="Marker Felt" charset="0"/>
              </a:rPr>
              <a:t>How is it applicable to real life?</a:t>
            </a:r>
          </a:p>
          <a:p>
            <a:pPr eaLnBrk="1" hangingPunct="1">
              <a:lnSpc>
                <a:spcPct val="90000"/>
              </a:lnSpc>
              <a:buClr>
                <a:schemeClr val="accent1"/>
              </a:buClr>
              <a:buSzPct val="80000"/>
              <a:buFont typeface="Wingdings" charset="0"/>
              <a:buNone/>
              <a:defRPr/>
            </a:pPr>
            <a:endParaRPr lang="en-US" dirty="0">
              <a:solidFill>
                <a:srgbClr val="FFFFFF"/>
              </a:solidFill>
              <a:latin typeface="+mn-lt"/>
              <a:cs typeface="Marker Felt" charset="0"/>
            </a:endParaRPr>
          </a:p>
          <a:p>
            <a:pPr eaLnBrk="1" hangingPunct="1">
              <a:lnSpc>
                <a:spcPct val="90000"/>
              </a:lnSpc>
              <a:buClr>
                <a:schemeClr val="accent1"/>
              </a:buClr>
              <a:buSzPct val="80000"/>
              <a:buFont typeface="Wingdings" charset="0"/>
              <a:buChar char="n"/>
              <a:defRPr/>
            </a:pPr>
            <a:r>
              <a:rPr lang="en-US" dirty="0">
                <a:solidFill>
                  <a:srgbClr val="FFFFFF"/>
                </a:solidFill>
                <a:latin typeface="+mn-lt"/>
                <a:cs typeface="Modern No. 20" charset="0"/>
              </a:rPr>
              <a:t>What can the results be used for?</a:t>
            </a:r>
          </a:p>
          <a:p>
            <a:pPr eaLnBrk="1" hangingPunct="1">
              <a:lnSpc>
                <a:spcPct val="90000"/>
              </a:lnSpc>
              <a:buClr>
                <a:schemeClr val="accent1"/>
              </a:buClr>
              <a:buSzPct val="80000"/>
              <a:buFont typeface="Wingdings" charset="0"/>
              <a:buChar char="n"/>
              <a:defRPr/>
            </a:pPr>
            <a:endParaRPr lang="en-US" dirty="0">
              <a:solidFill>
                <a:srgbClr val="FFFFFF"/>
              </a:solidFill>
              <a:latin typeface="+mn-lt"/>
              <a:cs typeface="Modern No. 20" charset="0"/>
            </a:endParaRPr>
          </a:p>
          <a:p>
            <a:pPr eaLnBrk="1" hangingPunct="1">
              <a:lnSpc>
                <a:spcPct val="90000"/>
              </a:lnSpc>
              <a:buClr>
                <a:schemeClr val="accent1"/>
              </a:buClr>
              <a:buSzPct val="80000"/>
              <a:buFont typeface="Wingdings" charset="0"/>
              <a:buChar char="n"/>
              <a:defRPr/>
            </a:pPr>
            <a:r>
              <a:rPr lang="en-US" dirty="0">
                <a:solidFill>
                  <a:srgbClr val="FFFFFF"/>
                </a:solidFill>
                <a:latin typeface="+mn-lt"/>
                <a:cs typeface="Modern No. 20" charset="0"/>
              </a:rPr>
              <a:t>How can I use the knowledge I have gained from the experiment?</a:t>
            </a:r>
          </a:p>
          <a:p>
            <a:pPr eaLnBrk="1" hangingPunct="1">
              <a:lnSpc>
                <a:spcPct val="90000"/>
              </a:lnSpc>
              <a:buClr>
                <a:schemeClr val="accent1"/>
              </a:buClr>
              <a:buSzPct val="80000"/>
              <a:buFont typeface="Wingdings" charset="0"/>
              <a:buChar char="n"/>
              <a:defRPr/>
            </a:pPr>
            <a:endParaRPr lang="en-US" dirty="0">
              <a:solidFill>
                <a:srgbClr val="FFFFFF"/>
              </a:solidFill>
              <a:latin typeface="+mn-lt"/>
              <a:cs typeface="Modern No. 20" charset="0"/>
            </a:endParaRPr>
          </a:p>
          <a:p>
            <a:pPr eaLnBrk="1" hangingPunct="1">
              <a:lnSpc>
                <a:spcPct val="90000"/>
              </a:lnSpc>
              <a:buClr>
                <a:schemeClr val="accent1"/>
              </a:buClr>
              <a:buSzPct val="80000"/>
              <a:buFont typeface="Wingdings" charset="0"/>
              <a:buChar char="n"/>
              <a:defRPr/>
            </a:pPr>
            <a:r>
              <a:rPr lang="en-US" dirty="0">
                <a:solidFill>
                  <a:srgbClr val="FFFFFF"/>
                </a:solidFill>
                <a:latin typeface="+mn-lt"/>
                <a:cs typeface="Modern No. 20" charset="0"/>
              </a:rPr>
              <a:t>What would you do differently next time?</a:t>
            </a:r>
          </a:p>
          <a:p>
            <a:pPr eaLnBrk="1" hangingPunct="1">
              <a:lnSpc>
                <a:spcPct val="90000"/>
              </a:lnSpc>
              <a:buClr>
                <a:schemeClr val="accent1"/>
              </a:buClr>
              <a:buSzPct val="80000"/>
              <a:buFont typeface="Wingdings" charset="0"/>
              <a:buNone/>
              <a:defRPr/>
            </a:pPr>
            <a:endParaRPr lang="en-US" sz="1800" dirty="0">
              <a:solidFill>
                <a:srgbClr val="000000"/>
              </a:solidFill>
              <a:latin typeface="AnkeSans" charset="0"/>
              <a:cs typeface="Marker Felt" charset="0"/>
            </a:endParaRPr>
          </a:p>
        </p:txBody>
      </p:sp>
    </p:spTree>
    <p:extLst>
      <p:ext uri="{BB962C8B-B14F-4D97-AF65-F5344CB8AC3E}">
        <p14:creationId xmlns:p14="http://schemas.microsoft.com/office/powerpoint/2010/main" val="14598196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Horizontal)">
                                      <p:cBhvr>
                                        <p:cTn id="7" dur="500"/>
                                        <p:tgtEl>
                                          <p:spTgt spid="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arn(inHorizontal)">
                                      <p:cBhvr>
                                        <p:cTn id="12" dur="500"/>
                                        <p:tgtEl>
                                          <p:spTgt spid="4">
                                            <p:txEl>
                                              <p:pRg st="2" end="2"/>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par>
                                <p:cTn id="13" presetID="16" presetClass="entr" presetSubtype="26"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barn(inHorizontal)">
                                      <p:cBhvr>
                                        <p:cTn id="15" dur="500"/>
                                        <p:tgtEl>
                                          <p:spTgt spid="4">
                                            <p:txEl>
                                              <p:pRg st="3" end="3"/>
                                            </p:txEl>
                                          </p:spTgt>
                                        </p:tgtEl>
                                      </p:cBhvr>
                                    </p:animEffect>
                                  </p:childTnLst>
                                  <p:subTnLst>
                                    <p:audio>
                                      <p:cMediaNode>
                                        <p:cTn display="0" masterRel="sameClick">
                                          <p:stCondLst>
                                            <p:cond evt="begin" delay="0">
                                              <p:tn val="13"/>
                                            </p:cond>
                                          </p:stCondLst>
                                          <p:endCondLst>
                                            <p:cond evt="onStopAudio" delay="0">
                                              <p:tgtEl>
                                                <p:sldTgt/>
                                              </p:tgtEl>
                                            </p:cond>
                                          </p:endCondLst>
                                        </p:cTn>
                                        <p:tgtEl>
                                          <p:sndTgt r:embed="rId3" name="whoosh.wav"/>
                                        </p:tgtEl>
                                      </p:cMediaNode>
                                    </p:audio>
                                  </p:sub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ntr" presetSubtype="26" fill="hold" grpId="0" nodeType="clickEffect">
                                  <p:stCondLst>
                                    <p:cond delay="0"/>
                                  </p:stCondLst>
                                  <p:childTnLst>
                                    <p:set>
                                      <p:cBhvr>
                                        <p:cTn id="19" dur="1" fill="hold">
                                          <p:stCondLst>
                                            <p:cond delay="0"/>
                                          </p:stCondLst>
                                        </p:cTn>
                                        <p:tgtEl>
                                          <p:spTgt spid="4">
                                            <p:txEl>
                                              <p:pRg st="5" end="5"/>
                                            </p:txEl>
                                          </p:spTgt>
                                        </p:tgtEl>
                                        <p:attrNameLst>
                                          <p:attrName>style.visibility</p:attrName>
                                        </p:attrNameLst>
                                      </p:cBhvr>
                                      <p:to>
                                        <p:strVal val="visible"/>
                                      </p:to>
                                    </p:set>
                                    <p:animEffect transition="in" filter="barn(inHorizontal)">
                                      <p:cBhvr>
                                        <p:cTn id="20" dur="500"/>
                                        <p:tgtEl>
                                          <p:spTgt spid="4">
                                            <p:txEl>
                                              <p:pRg st="5" end="5"/>
                                            </p:txEl>
                                          </p:spTgt>
                                        </p:tgtEl>
                                      </p:cBhvr>
                                    </p:animEffect>
                                  </p:childTnLst>
                                  <p:subTnLst>
                                    <p:audio>
                                      <p:cMediaNode>
                                        <p:cTn display="0" masterRel="sameClick">
                                          <p:stCondLst>
                                            <p:cond evt="begin" delay="0">
                                              <p:tn val="18"/>
                                            </p:cond>
                                          </p:stCondLst>
                                          <p:endCondLst>
                                            <p:cond evt="onStopAudio" delay="0">
                                              <p:tgtEl>
                                                <p:sldTgt/>
                                              </p:tgtEl>
                                            </p:cond>
                                          </p:endCondLst>
                                        </p:cTn>
                                        <p:tgtEl>
                                          <p:sndTgt r:embed="rId3" name="whoos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16" presetClass="entr" presetSubtype="26" fill="hold" grpId="0" nodeType="click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animEffect transition="in" filter="barn(inHorizontal)">
                                      <p:cBhvr>
                                        <p:cTn id="25" dur="500"/>
                                        <p:tgtEl>
                                          <p:spTgt spid="4">
                                            <p:txEl>
                                              <p:pRg st="7" end="7"/>
                                            </p:txEl>
                                          </p:spTgt>
                                        </p:tgtEl>
                                      </p:cBhvr>
                                    </p:animEffect>
                                  </p:childTnLst>
                                  <p:subTnLst>
                                    <p:audio>
                                      <p:cMediaNode>
                                        <p:cTn display="0" masterRel="sameClick">
                                          <p:stCondLst>
                                            <p:cond evt="begin" delay="0">
                                              <p:tn val="23"/>
                                            </p:cond>
                                          </p:stCondLst>
                                          <p:endCondLst>
                                            <p:cond evt="onStopAudio" delay="0">
                                              <p:tgtEl>
                                                <p:sldTgt/>
                                              </p:tgtEl>
                                            </p:cond>
                                          </p:endCondLst>
                                        </p:cTn>
                                        <p:tgtEl>
                                          <p:sndTgt r:embed="rId3" name="whoosh.wav"/>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16" presetClass="entr" presetSubtype="26" fill="hold" grpId="0" nodeType="clickEffect">
                                  <p:stCondLst>
                                    <p:cond delay="0"/>
                                  </p:stCondLst>
                                  <p:childTnLst>
                                    <p:set>
                                      <p:cBhvr>
                                        <p:cTn id="29" dur="1" fill="hold">
                                          <p:stCondLst>
                                            <p:cond delay="0"/>
                                          </p:stCondLst>
                                        </p:cTn>
                                        <p:tgtEl>
                                          <p:spTgt spid="4">
                                            <p:txEl>
                                              <p:pRg st="9" end="9"/>
                                            </p:txEl>
                                          </p:spTgt>
                                        </p:tgtEl>
                                        <p:attrNameLst>
                                          <p:attrName>style.visibility</p:attrName>
                                        </p:attrNameLst>
                                      </p:cBhvr>
                                      <p:to>
                                        <p:strVal val="visible"/>
                                      </p:to>
                                    </p:set>
                                    <p:animEffect transition="in" filter="barn(inHorizontal)">
                                      <p:cBhvr>
                                        <p:cTn id="30" dur="500"/>
                                        <p:tgtEl>
                                          <p:spTgt spid="4">
                                            <p:txEl>
                                              <p:pRg st="9" end="9"/>
                                            </p:txEl>
                                          </p:spTgt>
                                        </p:tgtEl>
                                      </p:cBhvr>
                                    </p:animEffect>
                                  </p:childTnLst>
                                  <p:subTnLst>
                                    <p:audio>
                                      <p:cMediaNode>
                                        <p:cTn display="0" masterRel="sameClick">
                                          <p:stCondLst>
                                            <p:cond evt="begin" delay="0">
                                              <p:tn val="28"/>
                                            </p:cond>
                                          </p:stCondLst>
                                          <p:endCondLst>
                                            <p:cond evt="onStopAudio" delay="0">
                                              <p:tgtEl>
                                                <p:sldTgt/>
                                              </p:tgtEl>
                                            </p:cond>
                                          </p:endCondLst>
                                        </p:cTn>
                                        <p:tgtEl>
                                          <p:sndTgt r:embed="rId3" name="whoosh.wav"/>
                                        </p:tgtEl>
                                      </p:cMediaNode>
                                    </p:audio>
                                  </p:subTnLst>
                                </p:cTn>
                              </p:par>
                            </p:childTnLst>
                          </p:cTn>
                        </p:par>
                      </p:childTnLst>
                    </p:cTn>
                  </p:par>
                  <p:par>
                    <p:cTn id="31" fill="hold" nodeType="clickPar">
                      <p:stCondLst>
                        <p:cond delay="indefinite"/>
                      </p:stCondLst>
                      <p:childTnLst>
                        <p:par>
                          <p:cTn id="32" fill="hold" nodeType="withGroup">
                            <p:stCondLst>
                              <p:cond delay="0"/>
                            </p:stCondLst>
                            <p:childTnLst>
                              <p:par>
                                <p:cTn id="33" presetID="16" presetClass="entr" presetSubtype="26" fill="hold" grpId="0" nodeType="clickEffect">
                                  <p:stCondLst>
                                    <p:cond delay="0"/>
                                  </p:stCondLst>
                                  <p:childTnLst>
                                    <p:set>
                                      <p:cBhvr>
                                        <p:cTn id="34" dur="1" fill="hold">
                                          <p:stCondLst>
                                            <p:cond delay="0"/>
                                          </p:stCondLst>
                                        </p:cTn>
                                        <p:tgtEl>
                                          <p:spTgt spid="4">
                                            <p:txEl>
                                              <p:pRg st="11" end="11"/>
                                            </p:txEl>
                                          </p:spTgt>
                                        </p:tgtEl>
                                        <p:attrNameLst>
                                          <p:attrName>style.visibility</p:attrName>
                                        </p:attrNameLst>
                                      </p:cBhvr>
                                      <p:to>
                                        <p:strVal val="visible"/>
                                      </p:to>
                                    </p:set>
                                    <p:animEffect transition="in" filter="barn(inHorizontal)">
                                      <p:cBhvr>
                                        <p:cTn id="35" dur="500"/>
                                        <p:tgtEl>
                                          <p:spTgt spid="4">
                                            <p:txEl>
                                              <p:pRg st="11" end="11"/>
                                            </p:txEl>
                                          </p:spTgt>
                                        </p:tgtEl>
                                      </p:cBhvr>
                                    </p:animEffect>
                                  </p:childTnLst>
                                  <p:subTnLst>
                                    <p:audio>
                                      <p:cMediaNode>
                                        <p:cTn display="0" masterRel="sameClick">
                                          <p:stCondLst>
                                            <p:cond evt="begin" delay="0">
                                              <p:tn val="33"/>
                                            </p:cond>
                                          </p:stCondLst>
                                          <p:endCondLst>
                                            <p:cond evt="onStopAudio" delay="0">
                                              <p:tgtEl>
                                                <p:sldTgt/>
                                              </p:tgtEl>
                                            </p:cond>
                                          </p:endCondLst>
                                        </p:cTn>
                                        <p:tgtEl>
                                          <p:sndTgt r:embed="rId3" name="whoosh.wav"/>
                                        </p:tgtEl>
                                      </p:cMediaNode>
                                    </p:audio>
                                  </p:subTnLst>
                                </p:cTn>
                              </p:par>
                            </p:childTnLst>
                          </p:cTn>
                        </p:par>
                      </p:childTnLst>
                    </p:cTn>
                  </p:par>
                  <p:par>
                    <p:cTn id="36" fill="hold" nodeType="clickPar">
                      <p:stCondLst>
                        <p:cond delay="indefinite"/>
                      </p:stCondLst>
                      <p:childTnLst>
                        <p:par>
                          <p:cTn id="37" fill="hold" nodeType="withGroup">
                            <p:stCondLst>
                              <p:cond delay="0"/>
                            </p:stCondLst>
                            <p:childTnLst>
                              <p:par>
                                <p:cTn id="38" presetID="16" presetClass="entr" presetSubtype="26" fill="hold" grpId="0" nodeType="clickEffect">
                                  <p:stCondLst>
                                    <p:cond delay="0"/>
                                  </p:stCondLst>
                                  <p:childTnLst>
                                    <p:set>
                                      <p:cBhvr>
                                        <p:cTn id="39" dur="1" fill="hold">
                                          <p:stCondLst>
                                            <p:cond delay="0"/>
                                          </p:stCondLst>
                                        </p:cTn>
                                        <p:tgtEl>
                                          <p:spTgt spid="4">
                                            <p:txEl>
                                              <p:pRg st="13" end="13"/>
                                            </p:txEl>
                                          </p:spTgt>
                                        </p:tgtEl>
                                        <p:attrNameLst>
                                          <p:attrName>style.visibility</p:attrName>
                                        </p:attrNameLst>
                                      </p:cBhvr>
                                      <p:to>
                                        <p:strVal val="visible"/>
                                      </p:to>
                                    </p:set>
                                    <p:animEffect transition="in" filter="barn(inHorizontal)">
                                      <p:cBhvr>
                                        <p:cTn id="40" dur="500"/>
                                        <p:tgtEl>
                                          <p:spTgt spid="4">
                                            <p:txEl>
                                              <p:pRg st="13" end="13"/>
                                            </p:txEl>
                                          </p:spTgt>
                                        </p:tgtEl>
                                      </p:cBhvr>
                                    </p:animEffect>
                                  </p:childTnLst>
                                  <p:subTnLst>
                                    <p:audio>
                                      <p:cMediaNode>
                                        <p:cTn display="0" masterRel="sameClick">
                                          <p:stCondLst>
                                            <p:cond evt="begin" delay="0">
                                              <p:tn val="38"/>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title"/>
          </p:nvPr>
        </p:nvSpPr>
        <p:spPr bwMode="auto"/>
        <p:txBody>
          <a:bodyPr wrap="square" lIns="91440" tIns="45720" rIns="91440" bIns="45720" numCol="1" anchorCtr="0" compatLnSpc="1">
            <a:prstTxWarp prst="textNoShape">
              <a:avLst/>
            </a:prstTxWarp>
          </a:bodyPr>
          <a:lstStyle/>
          <a:p>
            <a:pPr eaLnBrk="1" hangingPunct="1"/>
            <a:r>
              <a:rPr lang="en-US" cap="none" dirty="0">
                <a:ea typeface="ＭＳ Ｐゴシック" charset="0"/>
                <a:cs typeface="ＭＳ Ｐゴシック" charset="0"/>
              </a:rPr>
              <a:t>Safety and Display</a:t>
            </a:r>
          </a:p>
        </p:txBody>
      </p:sp>
      <p:sp>
        <p:nvSpPr>
          <p:cNvPr id="48130" name="Rectangle 3"/>
          <p:cNvSpPr>
            <a:spLocks noGrp="1" noChangeArrowheads="1"/>
          </p:cNvSpPr>
          <p:nvPr>
            <p:ph sz="quarter" idx="1"/>
          </p:nvPr>
        </p:nvSpPr>
        <p:spPr>
          <a:xfrm>
            <a:off x="457200" y="1600200"/>
            <a:ext cx="8153400" cy="4873625"/>
          </a:xfrm>
        </p:spPr>
        <p:txBody>
          <a:bodyPr/>
          <a:lstStyle/>
          <a:p>
            <a:pPr eaLnBrk="1" hangingPunct="1">
              <a:lnSpc>
                <a:spcPct val="90000"/>
              </a:lnSpc>
            </a:pPr>
            <a:r>
              <a:rPr lang="en-US" dirty="0">
                <a:ea typeface="ＭＳ Ｐゴシック" charset="0"/>
                <a:cs typeface="AnkeSans" charset="0"/>
              </a:rPr>
              <a:t>The following items are not permitted to be displayed with your backboard:</a:t>
            </a:r>
          </a:p>
          <a:p>
            <a:pPr lvl="1" eaLnBrk="1" hangingPunct="1">
              <a:lnSpc>
                <a:spcPct val="90000"/>
              </a:lnSpc>
            </a:pPr>
            <a:endParaRPr lang="en-US" sz="2400" dirty="0">
              <a:ea typeface="ＭＳ Ｐゴシック" charset="0"/>
              <a:cs typeface="AnkeSans" charset="0"/>
            </a:endParaRPr>
          </a:p>
          <a:p>
            <a:pPr lvl="1" eaLnBrk="1" hangingPunct="1">
              <a:lnSpc>
                <a:spcPct val="90000"/>
              </a:lnSpc>
            </a:pPr>
            <a:r>
              <a:rPr lang="en-US" sz="2000" dirty="0">
                <a:ea typeface="ＭＳ Ｐゴシック" charset="0"/>
                <a:cs typeface="AnkeSans" charset="0"/>
              </a:rPr>
              <a:t>Any glassware including containers that contain liquids</a:t>
            </a:r>
          </a:p>
          <a:p>
            <a:pPr lvl="1" eaLnBrk="1" hangingPunct="1">
              <a:lnSpc>
                <a:spcPct val="90000"/>
              </a:lnSpc>
            </a:pPr>
            <a:r>
              <a:rPr lang="en-US" sz="2000" dirty="0">
                <a:ea typeface="ＭＳ Ｐゴシック" charset="0"/>
                <a:cs typeface="AnkeSans" charset="0"/>
              </a:rPr>
              <a:t>Any sharp items or edges. These could be hazardous to other students</a:t>
            </a:r>
          </a:p>
          <a:p>
            <a:pPr lvl="1" eaLnBrk="1" hangingPunct="1">
              <a:lnSpc>
                <a:spcPct val="90000"/>
              </a:lnSpc>
            </a:pPr>
            <a:r>
              <a:rPr lang="en-US" sz="2000" dirty="0">
                <a:ea typeface="ＭＳ Ｐゴシック" charset="0"/>
                <a:cs typeface="AnkeSans" charset="0"/>
              </a:rPr>
              <a:t>Open flames or anything combustible</a:t>
            </a:r>
          </a:p>
          <a:p>
            <a:pPr lvl="1" eaLnBrk="1" hangingPunct="1">
              <a:lnSpc>
                <a:spcPct val="90000"/>
              </a:lnSpc>
            </a:pPr>
            <a:r>
              <a:rPr lang="en-US" sz="2000" dirty="0">
                <a:ea typeface="ＭＳ Ｐゴシック" charset="0"/>
                <a:cs typeface="AnkeSans" charset="0"/>
              </a:rPr>
              <a:t>Mold regardless if it is in a container (Take Pictures)</a:t>
            </a:r>
          </a:p>
          <a:p>
            <a:pPr lvl="1" eaLnBrk="1" hangingPunct="1">
              <a:lnSpc>
                <a:spcPct val="90000"/>
              </a:lnSpc>
            </a:pPr>
            <a:r>
              <a:rPr lang="en-US" sz="2000" dirty="0">
                <a:ea typeface="ＭＳ Ｐゴシック" charset="0"/>
                <a:cs typeface="AnkeSans" charset="0"/>
              </a:rPr>
              <a:t>No food (human or animal)</a:t>
            </a:r>
          </a:p>
          <a:p>
            <a:pPr marL="457200" lvl="1" indent="0" eaLnBrk="1" hangingPunct="1">
              <a:lnSpc>
                <a:spcPct val="90000"/>
              </a:lnSpc>
              <a:buNone/>
            </a:pPr>
            <a:endParaRPr lang="en-US" dirty="0">
              <a:latin typeface="Century Schoolbook" charset="0"/>
              <a:ea typeface="ＭＳ Ｐゴシック" charset="0"/>
            </a:endParaRPr>
          </a:p>
        </p:txBody>
      </p:sp>
    </p:spTree>
    <p:extLst>
      <p:ext uri="{BB962C8B-B14F-4D97-AF65-F5344CB8AC3E}">
        <p14:creationId xmlns:p14="http://schemas.microsoft.com/office/powerpoint/2010/main" val="4281208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What is STEM?</a:t>
            </a:r>
          </a:p>
        </p:txBody>
      </p:sp>
      <p:sp>
        <p:nvSpPr>
          <p:cNvPr id="3" name="Content Placeholder 2"/>
          <p:cNvSpPr>
            <a:spLocks noGrp="1"/>
          </p:cNvSpPr>
          <p:nvPr>
            <p:ph idx="1"/>
          </p:nvPr>
        </p:nvSpPr>
        <p:spPr/>
        <p:txBody>
          <a:bodyPr>
            <a:noAutofit/>
          </a:bodyPr>
          <a:lstStyle/>
          <a:p>
            <a:r>
              <a:rPr lang="en-US" sz="4800" dirty="0"/>
              <a:t>Science</a:t>
            </a:r>
          </a:p>
          <a:p>
            <a:r>
              <a:rPr lang="en-US" sz="4800" dirty="0"/>
              <a:t>Technology</a:t>
            </a:r>
          </a:p>
          <a:p>
            <a:r>
              <a:rPr lang="en-US" sz="4800" dirty="0"/>
              <a:t>Engineering</a:t>
            </a:r>
          </a:p>
          <a:p>
            <a:r>
              <a:rPr lang="en-US" sz="4800" dirty="0"/>
              <a:t>Mathematics</a:t>
            </a:r>
          </a:p>
        </p:txBody>
      </p:sp>
      <p:pic>
        <p:nvPicPr>
          <p:cNvPr id="4" name="Picture 3" descr="phot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1676400"/>
            <a:ext cx="4368800" cy="3276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9812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48E48-DF70-4E47-99BB-D3EDA67786F0}"/>
              </a:ext>
            </a:extLst>
          </p:cNvPr>
          <p:cNvSpPr>
            <a:spLocks noGrp="1"/>
          </p:cNvSpPr>
          <p:nvPr>
            <p:ph type="title"/>
          </p:nvPr>
        </p:nvSpPr>
        <p:spPr/>
        <p:txBody>
          <a:bodyPr>
            <a:normAutofit/>
          </a:bodyPr>
          <a:lstStyle/>
          <a:p>
            <a:r>
              <a:rPr lang="en-US" dirty="0"/>
              <a:t>Abstract Guidelines</a:t>
            </a:r>
          </a:p>
        </p:txBody>
      </p:sp>
      <p:sp>
        <p:nvSpPr>
          <p:cNvPr id="3" name="Content Placeholder 2">
            <a:extLst>
              <a:ext uri="{FF2B5EF4-FFF2-40B4-BE49-F238E27FC236}">
                <a16:creationId xmlns:a16="http://schemas.microsoft.com/office/drawing/2014/main" id="{62A5AC3D-2E51-A746-8F2D-53A5FE587BE3}"/>
              </a:ext>
            </a:extLst>
          </p:cNvPr>
          <p:cNvSpPr>
            <a:spLocks noGrp="1"/>
          </p:cNvSpPr>
          <p:nvPr>
            <p:ph idx="1"/>
          </p:nvPr>
        </p:nvSpPr>
        <p:spPr/>
        <p:txBody>
          <a:bodyPr>
            <a:normAutofit fontScale="47500" lnSpcReduction="20000"/>
          </a:bodyPr>
          <a:lstStyle/>
          <a:p>
            <a:r>
              <a:rPr lang="en-US" b="1" i="1" dirty="0"/>
              <a:t>Abstract Guidelines</a:t>
            </a:r>
            <a:endParaRPr lang="en-US" sz="3600" dirty="0"/>
          </a:p>
          <a:p>
            <a:pPr lvl="0"/>
            <a:r>
              <a:rPr lang="en-US" dirty="0"/>
              <a:t>An abstract is a brief summary of your entire project.  This is one of the most important things the judges will use to understand your project.  Do not begin writing the abstract until your experiment is complete and you know your results and conclusions.</a:t>
            </a:r>
            <a:endParaRPr lang="en-US" sz="3600" dirty="0"/>
          </a:p>
          <a:p>
            <a:pPr lvl="0"/>
            <a:r>
              <a:rPr lang="en-US" dirty="0"/>
              <a:t>The abstract should be a </a:t>
            </a:r>
            <a:r>
              <a:rPr lang="en-US" b="1" dirty="0"/>
              <a:t>one page typed description of the project </a:t>
            </a:r>
            <a:r>
              <a:rPr lang="en-US" dirty="0"/>
              <a:t>(less than 250 words).</a:t>
            </a:r>
            <a:endParaRPr lang="en-US" sz="3600" dirty="0"/>
          </a:p>
          <a:p>
            <a:pPr lvl="0"/>
            <a:r>
              <a:rPr lang="en-US" dirty="0"/>
              <a:t>Must include a final draft three paragraph summary:</a:t>
            </a:r>
            <a:endParaRPr lang="en-US" sz="3600" dirty="0"/>
          </a:p>
          <a:p>
            <a:pPr lvl="1"/>
            <a:r>
              <a:rPr lang="en-US" dirty="0"/>
              <a:t>1</a:t>
            </a:r>
            <a:r>
              <a:rPr lang="en-US" baseline="30000" dirty="0"/>
              <a:t>st</a:t>
            </a:r>
            <a:r>
              <a:rPr lang="en-US" dirty="0"/>
              <a:t> paragraph – tell </a:t>
            </a:r>
            <a:r>
              <a:rPr lang="en-US" b="1" dirty="0"/>
              <a:t>what you did and why</a:t>
            </a:r>
            <a:r>
              <a:rPr lang="en-US" dirty="0"/>
              <a:t> in your own words (this is a summary of your problem, purpose and hypothesis)</a:t>
            </a:r>
            <a:endParaRPr lang="en-US" sz="3200" dirty="0"/>
          </a:p>
          <a:p>
            <a:pPr lvl="1"/>
            <a:r>
              <a:rPr lang="en-US" dirty="0"/>
              <a:t>2</a:t>
            </a:r>
            <a:r>
              <a:rPr lang="en-US" baseline="30000" dirty="0"/>
              <a:t>nd</a:t>
            </a:r>
            <a:r>
              <a:rPr lang="en-US" dirty="0"/>
              <a:t> paragraph – brief narrative description of </a:t>
            </a:r>
            <a:r>
              <a:rPr lang="en-US" b="1" dirty="0"/>
              <a:t>how you did your experiment</a:t>
            </a:r>
            <a:r>
              <a:rPr lang="en-US" dirty="0"/>
              <a:t> (paragraph explanation of basic procedures)</a:t>
            </a:r>
            <a:endParaRPr lang="en-US" sz="3200" dirty="0"/>
          </a:p>
          <a:p>
            <a:pPr lvl="1"/>
            <a:r>
              <a:rPr lang="en-US" dirty="0"/>
              <a:t>3</a:t>
            </a:r>
            <a:r>
              <a:rPr lang="en-US" baseline="30000" dirty="0"/>
              <a:t>rd</a:t>
            </a:r>
            <a:r>
              <a:rPr lang="en-US" dirty="0"/>
              <a:t> paragraph – description of </a:t>
            </a:r>
            <a:r>
              <a:rPr lang="en-US" b="1" dirty="0"/>
              <a:t>what happened in the experiment, why it happened, how it related to your hypothesis, and what you learned </a:t>
            </a:r>
            <a:r>
              <a:rPr lang="en-US" dirty="0"/>
              <a:t>(summary of your results, data, and conclusions)</a:t>
            </a:r>
            <a:endParaRPr lang="en-US" sz="3200" dirty="0"/>
          </a:p>
          <a:p>
            <a:pPr lvl="0"/>
            <a:r>
              <a:rPr lang="en-US" dirty="0"/>
              <a:t>Abstract must be written in the correct format with the following information in the top left corner:</a:t>
            </a:r>
            <a:endParaRPr lang="en-US" sz="3600" dirty="0"/>
          </a:p>
          <a:p>
            <a:pPr lvl="1"/>
            <a:r>
              <a:rPr lang="en-US" dirty="0"/>
              <a:t>TITLE (name of your experiment written in all capital letters)</a:t>
            </a:r>
            <a:endParaRPr lang="en-US" sz="3200" dirty="0"/>
          </a:p>
          <a:p>
            <a:pPr lvl="1"/>
            <a:r>
              <a:rPr lang="en-US" dirty="0"/>
              <a:t>Name:  your last name, first name, and middle initial (if you worked with a partner list name on next line)</a:t>
            </a:r>
            <a:endParaRPr lang="en-US" sz="3200" dirty="0"/>
          </a:p>
          <a:p>
            <a:pPr lvl="1"/>
            <a:r>
              <a:rPr lang="en-US" dirty="0"/>
              <a:t>School:  River Ridge Middle School</a:t>
            </a:r>
            <a:endParaRPr lang="en-US" sz="3200" dirty="0"/>
          </a:p>
          <a:p>
            <a:endParaRPr lang="en-US" dirty="0"/>
          </a:p>
          <a:p>
            <a:endParaRPr lang="en-US" dirty="0"/>
          </a:p>
        </p:txBody>
      </p:sp>
    </p:spTree>
    <p:extLst>
      <p:ext uri="{BB962C8B-B14F-4D97-AF65-F5344CB8AC3E}">
        <p14:creationId xmlns:p14="http://schemas.microsoft.com/office/powerpoint/2010/main" val="15754819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50E80-E4BD-DC42-A044-11F7E2D576A8}"/>
              </a:ext>
            </a:extLst>
          </p:cNvPr>
          <p:cNvSpPr>
            <a:spLocks noGrp="1"/>
          </p:cNvSpPr>
          <p:nvPr>
            <p:ph type="title"/>
          </p:nvPr>
        </p:nvSpPr>
        <p:spPr/>
        <p:txBody>
          <a:bodyPr/>
          <a:lstStyle/>
          <a:p>
            <a:r>
              <a:rPr lang="en-US" dirty="0"/>
              <a:t>Backboard Guidelines</a:t>
            </a:r>
          </a:p>
        </p:txBody>
      </p:sp>
      <p:sp>
        <p:nvSpPr>
          <p:cNvPr id="3" name="Content Placeholder 2">
            <a:extLst>
              <a:ext uri="{FF2B5EF4-FFF2-40B4-BE49-F238E27FC236}">
                <a16:creationId xmlns:a16="http://schemas.microsoft.com/office/drawing/2014/main" id="{DB05852B-75E0-D144-8ADF-9ABF66BC2D90}"/>
              </a:ext>
            </a:extLst>
          </p:cNvPr>
          <p:cNvSpPr>
            <a:spLocks noGrp="1"/>
          </p:cNvSpPr>
          <p:nvPr>
            <p:ph idx="1"/>
          </p:nvPr>
        </p:nvSpPr>
        <p:spPr/>
        <p:txBody>
          <a:bodyPr>
            <a:normAutofit fontScale="55000" lnSpcReduction="20000"/>
          </a:bodyPr>
          <a:lstStyle/>
          <a:p>
            <a:r>
              <a:rPr lang="en-US" b="1" i="1" dirty="0"/>
              <a:t>Science Fair Entry Requirements</a:t>
            </a:r>
            <a:endParaRPr lang="en-US" sz="3600" dirty="0"/>
          </a:p>
          <a:p>
            <a:r>
              <a:rPr lang="en-US" b="1" i="1" dirty="0"/>
              <a:t>(must be completed if you want to be considered for science fair)</a:t>
            </a:r>
            <a:endParaRPr lang="en-US" sz="3600" dirty="0"/>
          </a:p>
          <a:p>
            <a:pPr lvl="0"/>
            <a:r>
              <a:rPr lang="en-US" dirty="0"/>
              <a:t>Include final copy of all parts of project, experimental design, and research (including the bibliography.)</a:t>
            </a:r>
            <a:endParaRPr lang="en-US" sz="3600" dirty="0"/>
          </a:p>
          <a:p>
            <a:pPr lvl="0"/>
            <a:r>
              <a:rPr lang="en-US" dirty="0"/>
              <a:t>Include Project log/journal with all rough draft research, data, and observations</a:t>
            </a:r>
            <a:endParaRPr lang="en-US" sz="3600" dirty="0"/>
          </a:p>
          <a:p>
            <a:pPr lvl="0"/>
            <a:r>
              <a:rPr lang="en-US" dirty="0"/>
              <a:t>Backboard Display:</a:t>
            </a:r>
            <a:endParaRPr lang="en-US" sz="3600" dirty="0"/>
          </a:p>
          <a:p>
            <a:pPr lvl="1"/>
            <a:r>
              <a:rPr lang="en-US" dirty="0"/>
              <a:t>Create a colorful, neat, and well-organized three-sided display.  This is the first thing the judges will see and it will have a huge impact on the impression your project makes.  You may make a backboard, buy one at a local store, buy one from school for $5.00, or borrow a used one to recycle.</a:t>
            </a:r>
            <a:endParaRPr lang="en-US" sz="3200" dirty="0"/>
          </a:p>
          <a:p>
            <a:pPr lvl="1"/>
            <a:r>
              <a:rPr lang="en-US" dirty="0"/>
              <a:t>Display MUST HAVE ABSTRACT MOUNTED IN BOTTOM LEFT CORNER.</a:t>
            </a:r>
            <a:endParaRPr lang="en-US" sz="3200" dirty="0"/>
          </a:p>
          <a:p>
            <a:pPr lvl="1"/>
            <a:r>
              <a:rPr lang="en-US" dirty="0"/>
              <a:t>Display should include:  Problem, Purpose, Hypothesis, Materials, Procedures, Results (final draft graph), Conclusion, Extension and photographs or sketches showing results.</a:t>
            </a:r>
            <a:endParaRPr lang="en-US" sz="3200" dirty="0"/>
          </a:p>
          <a:p>
            <a:pPr lvl="1"/>
            <a:r>
              <a:rPr lang="en-US" dirty="0"/>
              <a:t>Display may be decorated with designs or pictures that enhance your project theme.</a:t>
            </a:r>
            <a:endParaRPr lang="en-US" sz="3200" dirty="0"/>
          </a:p>
          <a:p>
            <a:pPr lvl="1"/>
            <a:r>
              <a:rPr lang="en-US" dirty="0"/>
              <a:t>Display should be eye catching and professional looking.</a:t>
            </a:r>
            <a:endParaRPr lang="en-US" sz="3200" dirty="0"/>
          </a:p>
          <a:p>
            <a:pPr lvl="1"/>
            <a:r>
              <a:rPr lang="en-US" dirty="0"/>
              <a:t>No living tissue, bacteria, or chemicals may be on display.</a:t>
            </a:r>
            <a:endParaRPr lang="en-US" sz="3200" dirty="0"/>
          </a:p>
          <a:p>
            <a:pPr lvl="1"/>
            <a:r>
              <a:rPr lang="en-US" dirty="0"/>
              <a:t>Models may be displayed if needed to explain procedures or results.</a:t>
            </a:r>
            <a:endParaRPr lang="en-US" sz="3200" dirty="0"/>
          </a:p>
          <a:p>
            <a:endParaRPr lang="en-US" dirty="0"/>
          </a:p>
        </p:txBody>
      </p:sp>
    </p:spTree>
    <p:extLst>
      <p:ext uri="{BB962C8B-B14F-4D97-AF65-F5344CB8AC3E}">
        <p14:creationId xmlns:p14="http://schemas.microsoft.com/office/powerpoint/2010/main" val="1859118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STEM Fair</a:t>
            </a:r>
          </a:p>
        </p:txBody>
      </p:sp>
      <p:sp>
        <p:nvSpPr>
          <p:cNvPr id="3" name="Content Placeholder 2"/>
          <p:cNvSpPr>
            <a:spLocks noGrp="1"/>
          </p:cNvSpPr>
          <p:nvPr>
            <p:ph idx="1"/>
          </p:nvPr>
        </p:nvSpPr>
        <p:spPr/>
        <p:txBody>
          <a:bodyPr>
            <a:normAutofit fontScale="77500" lnSpcReduction="20000"/>
          </a:bodyPr>
          <a:lstStyle/>
          <a:p>
            <a:r>
              <a:rPr lang="en-US" dirty="0"/>
              <a:t>Our STEM Projects are due in classes by November 9</a:t>
            </a:r>
            <a:r>
              <a:rPr lang="en-US" baseline="30000" dirty="0"/>
              <a:t>th</a:t>
            </a:r>
            <a:r>
              <a:rPr lang="en-US" dirty="0"/>
              <a:t> for 6</a:t>
            </a:r>
            <a:r>
              <a:rPr lang="en-US" baseline="30000" dirty="0"/>
              <a:t>th</a:t>
            </a:r>
            <a:r>
              <a:rPr lang="en-US" dirty="0"/>
              <a:t> and 8</a:t>
            </a:r>
            <a:r>
              <a:rPr lang="en-US" baseline="30000" dirty="0"/>
              <a:t>th</a:t>
            </a:r>
            <a:r>
              <a:rPr lang="en-US" dirty="0"/>
              <a:t> grade and November 30</a:t>
            </a:r>
            <a:r>
              <a:rPr lang="en-US" baseline="30000" dirty="0"/>
              <a:t>th</a:t>
            </a:r>
            <a:r>
              <a:rPr lang="en-US" dirty="0"/>
              <a:t> for 7</a:t>
            </a:r>
            <a:r>
              <a:rPr lang="en-US" baseline="30000" dirty="0"/>
              <a:t>th</a:t>
            </a:r>
            <a:r>
              <a:rPr lang="en-US" dirty="0"/>
              <a:t> grade.</a:t>
            </a:r>
          </a:p>
          <a:p>
            <a:endParaRPr lang="en-US" dirty="0"/>
          </a:p>
          <a:p>
            <a:r>
              <a:rPr lang="en-US" dirty="0"/>
              <a:t>Our school fair will be held on December 6, 2018 for students selected from the class competition. </a:t>
            </a:r>
          </a:p>
          <a:p>
            <a:endParaRPr lang="en-US" dirty="0"/>
          </a:p>
          <a:p>
            <a:r>
              <a:rPr lang="en-US" dirty="0"/>
              <a:t>This will allow students selected to go to district the opportunity to fine tune their presentations prior to the district fair on February 2, 2019 at Thomas </a:t>
            </a:r>
            <a:r>
              <a:rPr lang="en-US" dirty="0" err="1"/>
              <a:t>Weightman</a:t>
            </a:r>
            <a:r>
              <a:rPr lang="en-US" dirty="0"/>
              <a:t> Middle School.</a:t>
            </a:r>
          </a:p>
          <a:p>
            <a:pPr marL="0" indent="0">
              <a:buNone/>
            </a:pPr>
            <a:endParaRPr lang="en-US" dirty="0"/>
          </a:p>
          <a:p>
            <a:r>
              <a:rPr lang="en-US" dirty="0"/>
              <a:t> More information can be found at the following link: </a:t>
            </a:r>
            <a:r>
              <a:rPr lang="en-US" u="sng" dirty="0">
                <a:hlinkClick r:id="rId2"/>
              </a:rPr>
              <a:t>www.societyforscience.org/isef</a:t>
            </a:r>
            <a:endParaRPr lang="en-US" dirty="0"/>
          </a:p>
          <a:p>
            <a:pPr marL="0" indent="0">
              <a:buNone/>
            </a:pPr>
            <a:endParaRPr lang="en-US" dirty="0"/>
          </a:p>
        </p:txBody>
      </p:sp>
    </p:spTree>
    <p:extLst>
      <p:ext uri="{BB962C8B-B14F-4D97-AF65-F5344CB8AC3E}">
        <p14:creationId xmlns:p14="http://schemas.microsoft.com/office/powerpoint/2010/main" val="26969376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Why a STEM Fair?</a:t>
            </a:r>
          </a:p>
        </p:txBody>
      </p:sp>
      <p:sp>
        <p:nvSpPr>
          <p:cNvPr id="3" name="Content Placeholder 2"/>
          <p:cNvSpPr>
            <a:spLocks noGrp="1"/>
          </p:cNvSpPr>
          <p:nvPr>
            <p:ph idx="1"/>
          </p:nvPr>
        </p:nvSpPr>
        <p:spPr>
          <a:xfrm>
            <a:off x="457200" y="990600"/>
            <a:ext cx="4648200" cy="5410200"/>
          </a:xfrm>
        </p:spPr>
        <p:txBody>
          <a:bodyPr>
            <a:normAutofit lnSpcReduction="10000"/>
          </a:bodyPr>
          <a:lstStyle/>
          <a:p>
            <a:r>
              <a:rPr lang="en-US" sz="2400" dirty="0"/>
              <a:t>Providing students opportunities to make meaningful connections to the real world is critical as we develop the skills, behaviors, and dispositions necessary for college, career, and life readiness.</a:t>
            </a:r>
          </a:p>
          <a:p>
            <a:endParaRPr lang="en-US" sz="2400" dirty="0"/>
          </a:p>
          <a:p>
            <a:r>
              <a:rPr lang="en-US" sz="2400" dirty="0"/>
              <a:t>Developing a S.T.E.M. (Science, Technology, Engineering, and Mathematics) Fair investigation will provide students the opportunity to use science knowledge and skills just as scientists do in the real world.</a:t>
            </a:r>
          </a:p>
        </p:txBody>
      </p:sp>
      <p:pic>
        <p:nvPicPr>
          <p:cNvPr id="6" name="Picture 5" descr="Unknown-1.jpe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2133600"/>
            <a:ext cx="3883166" cy="259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99679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1216"/>
            <a:ext cx="8229600" cy="868362"/>
          </a:xfrm>
        </p:spPr>
        <p:txBody>
          <a:bodyPr/>
          <a:lstStyle/>
          <a:p>
            <a:r>
              <a:rPr lang="en-US"/>
              <a:t>Comparing the Methods</a:t>
            </a:r>
          </a:p>
        </p:txBody>
      </p:sp>
      <p:sp>
        <p:nvSpPr>
          <p:cNvPr id="3" name="Content Placeholder 2"/>
          <p:cNvSpPr>
            <a:spLocks noGrp="1"/>
          </p:cNvSpPr>
          <p:nvPr>
            <p:ph idx="1"/>
          </p:nvPr>
        </p:nvSpPr>
        <p:spPr/>
        <p:txBody>
          <a:bodyPr/>
          <a:lstStyle/>
          <a:p>
            <a:endParaRPr lang="en-US"/>
          </a:p>
        </p:txBody>
      </p:sp>
      <p:pic>
        <p:nvPicPr>
          <p:cNvPr id="4" name="Content Placeholder 3" descr="MacintoshHD:Users:smckenna:Desktop:2013-updated_scientific-method-steps_v6.png"/>
          <p:cNvPicPr>
            <a:picLocks/>
          </p:cNvPicPr>
          <p:nvPr/>
        </p:nvPicPr>
        <p:blipFill rotWithShape="1">
          <a:blip r:embed="rId2" cstate="print">
            <a:extLst>
              <a:ext uri="{28A0092B-C50C-407E-A947-70E740481C1C}">
                <a14:useLocalDpi xmlns:a14="http://schemas.microsoft.com/office/drawing/2010/main"/>
              </a:ext>
            </a:extLst>
          </a:blip>
          <a:srcRect l="-4446" r="-1534"/>
          <a:stretch/>
        </p:blipFill>
        <p:spPr bwMode="auto">
          <a:xfrm>
            <a:off x="88014" y="1006952"/>
            <a:ext cx="4757880" cy="5711825"/>
          </a:xfrm>
          <a:prstGeom prst="rect">
            <a:avLst/>
          </a:prstGeom>
          <a:solidFill>
            <a:schemeClr val="tx1"/>
          </a:solidFill>
          <a:ln>
            <a:noFill/>
          </a:ln>
        </p:spPr>
      </p:pic>
      <p:pic>
        <p:nvPicPr>
          <p:cNvPr id="5" name="Picture 4" descr="MacintoshHD:Users:smckenna:Desktop:2013-updated_engineering-method-steps_v6b.png"/>
          <p:cNvPicPr/>
          <p:nvPr/>
        </p:nvPicPr>
        <p:blipFill>
          <a:blip r:embed="rId3">
            <a:extLst>
              <a:ext uri="{28A0092B-C50C-407E-A947-70E740481C1C}">
                <a14:useLocalDpi xmlns:a14="http://schemas.microsoft.com/office/drawing/2010/main"/>
              </a:ext>
            </a:extLst>
          </a:blip>
          <a:srcRect/>
          <a:stretch>
            <a:fillRect/>
          </a:stretch>
        </p:blipFill>
        <p:spPr bwMode="auto">
          <a:xfrm>
            <a:off x="4845894" y="1007584"/>
            <a:ext cx="4118934" cy="5711193"/>
          </a:xfrm>
          <a:prstGeom prst="rect">
            <a:avLst/>
          </a:prstGeom>
          <a:solidFill>
            <a:schemeClr val="tx1"/>
          </a:solidFill>
          <a:ln>
            <a:noFill/>
          </a:ln>
        </p:spPr>
      </p:pic>
    </p:spTree>
    <p:extLst>
      <p:ext uri="{BB962C8B-B14F-4D97-AF65-F5344CB8AC3E}">
        <p14:creationId xmlns:p14="http://schemas.microsoft.com/office/powerpoint/2010/main" val="13910967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Skills used in STEM Fair include:</a:t>
            </a:r>
          </a:p>
        </p:txBody>
      </p:sp>
      <p:sp>
        <p:nvSpPr>
          <p:cNvPr id="3" name="Content Placeholder 2"/>
          <p:cNvSpPr>
            <a:spLocks noGrp="1"/>
          </p:cNvSpPr>
          <p:nvPr>
            <p:ph idx="1"/>
          </p:nvPr>
        </p:nvSpPr>
        <p:spPr/>
        <p:txBody>
          <a:bodyPr>
            <a:normAutofit/>
          </a:bodyPr>
          <a:lstStyle/>
          <a:p>
            <a:r>
              <a:rPr lang="en-US" dirty="0"/>
              <a:t>Writing clearly</a:t>
            </a:r>
          </a:p>
          <a:p>
            <a:r>
              <a:rPr lang="en-US" dirty="0"/>
              <a:t>Communicating information effectively</a:t>
            </a:r>
          </a:p>
          <a:p>
            <a:r>
              <a:rPr lang="en-US" dirty="0"/>
              <a:t>Collecting and interpreting data</a:t>
            </a:r>
          </a:p>
          <a:p>
            <a:r>
              <a:rPr lang="en-US" dirty="0"/>
              <a:t>Using evidence to justify your thinking</a:t>
            </a:r>
          </a:p>
          <a:p>
            <a:r>
              <a:rPr lang="en-US" dirty="0"/>
              <a:t>Managing time</a:t>
            </a:r>
          </a:p>
          <a:p>
            <a:r>
              <a:rPr lang="en-US" dirty="0"/>
              <a:t>Providing opportunities to ask “why” leading to the development of an experiment or designing of a solution/innovation</a:t>
            </a:r>
          </a:p>
        </p:txBody>
      </p:sp>
    </p:spTree>
    <p:extLst>
      <p:ext uri="{BB962C8B-B14F-4D97-AF65-F5344CB8AC3E}">
        <p14:creationId xmlns:p14="http://schemas.microsoft.com/office/powerpoint/2010/main" val="28239179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Try to ask questions </a:t>
            </a:r>
            <a:br>
              <a:rPr lang="en-US" dirty="0"/>
            </a:br>
            <a:r>
              <a:rPr lang="en-US" dirty="0"/>
              <a:t>rather than give answers:	</a:t>
            </a:r>
          </a:p>
        </p:txBody>
      </p:sp>
      <p:sp>
        <p:nvSpPr>
          <p:cNvPr id="3" name="Content Placeholder 2"/>
          <p:cNvSpPr>
            <a:spLocks noGrp="1"/>
          </p:cNvSpPr>
          <p:nvPr>
            <p:ph idx="1"/>
          </p:nvPr>
        </p:nvSpPr>
        <p:spPr/>
        <p:txBody>
          <a:bodyPr/>
          <a:lstStyle/>
          <a:p>
            <a:r>
              <a:rPr lang="en-US" dirty="0"/>
              <a:t>Questions help place responsibility on your child.</a:t>
            </a:r>
          </a:p>
          <a:p>
            <a:r>
              <a:rPr lang="en-US" dirty="0"/>
              <a:t>Questions help explore the dimensions of the problem.</a:t>
            </a:r>
          </a:p>
          <a:p>
            <a:r>
              <a:rPr lang="en-US" dirty="0"/>
              <a:t>Questions draw solutions from your child.</a:t>
            </a:r>
          </a:p>
          <a:p>
            <a:r>
              <a:rPr lang="en-US" dirty="0"/>
              <a:t>Questions communicate trust and confidence.</a:t>
            </a:r>
          </a:p>
          <a:p>
            <a:r>
              <a:rPr lang="en-US" dirty="0"/>
              <a:t>Questions help develop your child’s thinking and problem solving skills.</a:t>
            </a:r>
          </a:p>
        </p:txBody>
      </p:sp>
    </p:spTree>
    <p:extLst>
      <p:ext uri="{BB962C8B-B14F-4D97-AF65-F5344CB8AC3E}">
        <p14:creationId xmlns:p14="http://schemas.microsoft.com/office/powerpoint/2010/main" val="856844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Guiding Questions:</a:t>
            </a:r>
          </a:p>
        </p:txBody>
      </p:sp>
      <p:sp>
        <p:nvSpPr>
          <p:cNvPr id="3" name="Content Placeholder 2"/>
          <p:cNvSpPr>
            <a:spLocks noGrp="1"/>
          </p:cNvSpPr>
          <p:nvPr>
            <p:ph idx="1"/>
          </p:nvPr>
        </p:nvSpPr>
        <p:spPr/>
        <p:txBody>
          <a:bodyPr>
            <a:normAutofit lnSpcReduction="10000"/>
          </a:bodyPr>
          <a:lstStyle/>
          <a:p>
            <a:r>
              <a:rPr lang="en-US" dirty="0"/>
              <a:t>Why?</a:t>
            </a:r>
          </a:p>
          <a:p>
            <a:r>
              <a:rPr lang="en-US" dirty="0"/>
              <a:t>How do you know that?</a:t>
            </a:r>
          </a:p>
          <a:p>
            <a:r>
              <a:rPr lang="en-US" dirty="0"/>
              <a:t>What do you want to happen?</a:t>
            </a:r>
          </a:p>
          <a:p>
            <a:r>
              <a:rPr lang="en-US" dirty="0"/>
              <a:t>What would happen if…?</a:t>
            </a:r>
          </a:p>
          <a:p>
            <a:r>
              <a:rPr lang="en-US" dirty="0"/>
              <a:t>What other things could you try?</a:t>
            </a:r>
          </a:p>
          <a:p>
            <a:endParaRPr lang="en-US" dirty="0"/>
          </a:p>
          <a:p>
            <a:r>
              <a:rPr lang="en-US" dirty="0"/>
              <a:t>Explain or assist in finding resources to explain concepts that are difficult to understand.</a:t>
            </a:r>
          </a:p>
        </p:txBody>
      </p:sp>
    </p:spTree>
    <p:extLst>
      <p:ext uri="{BB962C8B-B14F-4D97-AF65-F5344CB8AC3E}">
        <p14:creationId xmlns:p14="http://schemas.microsoft.com/office/powerpoint/2010/main" val="3144380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Plan</a:t>
            </a:r>
          </a:p>
        </p:txBody>
      </p:sp>
      <p:sp>
        <p:nvSpPr>
          <p:cNvPr id="3" name="Content Placeholder 2"/>
          <p:cNvSpPr>
            <a:spLocks noGrp="1"/>
          </p:cNvSpPr>
          <p:nvPr>
            <p:ph idx="1"/>
          </p:nvPr>
        </p:nvSpPr>
        <p:spPr>
          <a:xfrm>
            <a:off x="457200" y="1600200"/>
            <a:ext cx="6019800" cy="4525963"/>
          </a:xfrm>
        </p:spPr>
        <p:txBody>
          <a:bodyPr>
            <a:normAutofit fontScale="85000" lnSpcReduction="10000"/>
          </a:bodyPr>
          <a:lstStyle/>
          <a:p>
            <a:r>
              <a:rPr lang="en-US" dirty="0"/>
              <a:t>Provides clarification and guidance throughout your child’s investigations.</a:t>
            </a:r>
          </a:p>
          <a:p>
            <a:endParaRPr lang="en-US" dirty="0"/>
          </a:p>
          <a:p>
            <a:r>
              <a:rPr lang="en-US" dirty="0"/>
              <a:t>Helps your child stay organized</a:t>
            </a:r>
          </a:p>
          <a:p>
            <a:endParaRPr lang="en-US" dirty="0"/>
          </a:p>
          <a:p>
            <a:r>
              <a:rPr lang="en-US" dirty="0"/>
              <a:t>Your child will need to keep a </a:t>
            </a:r>
            <a:r>
              <a:rPr lang="en-US" u="sng" dirty="0"/>
              <a:t>project log or journal</a:t>
            </a:r>
            <a:r>
              <a:rPr lang="en-US" dirty="0"/>
              <a:t>.  This should include dates and notes of everything that is done and read in connection to the investigation as well as data collected.</a:t>
            </a:r>
          </a:p>
          <a:p>
            <a:pPr marL="0" indent="0">
              <a:buNone/>
            </a:pPr>
            <a:endParaRPr lang="en-US" dirty="0"/>
          </a:p>
        </p:txBody>
      </p:sp>
      <p:grpSp>
        <p:nvGrpSpPr>
          <p:cNvPr id="5" name="Group 4"/>
          <p:cNvGrpSpPr/>
          <p:nvPr/>
        </p:nvGrpSpPr>
        <p:grpSpPr>
          <a:xfrm>
            <a:off x="6446520" y="1417638"/>
            <a:ext cx="2468880" cy="3611562"/>
            <a:chOff x="0" y="0"/>
            <a:chExt cx="4501733" cy="6752600"/>
          </a:xfrm>
          <a:solidFill>
            <a:srgbClr val="FFFFFF"/>
          </a:solidFill>
        </p:grpSpPr>
        <p:pic>
          <p:nvPicPr>
            <p:cNvPr id="6" name="Picture 5" descr="STEM_logo-01.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4501733" cy="6752600"/>
            </a:xfrm>
            <a:prstGeom prst="rect">
              <a:avLst/>
            </a:prstGeom>
            <a:grpFill/>
            <a:ln>
              <a:solidFill>
                <a:schemeClr val="bg2">
                  <a:lumMod val="50000"/>
                </a:schemeClr>
              </a:solidFill>
            </a:ln>
          </p:spPr>
        </p:pic>
        <p:sp>
          <p:nvSpPr>
            <p:cNvPr id="7" name="Text Box 24"/>
            <p:cNvSpPr txBox="1"/>
            <p:nvPr/>
          </p:nvSpPr>
          <p:spPr>
            <a:xfrm>
              <a:off x="3018962" y="3988151"/>
              <a:ext cx="1338098" cy="239209"/>
            </a:xfrm>
            <a:prstGeom prst="rect">
              <a:avLst/>
            </a:prstGeom>
            <a:grpFill/>
            <a:ln>
              <a:noFill/>
            </a:ln>
          </p:spPr>
          <p:txBody>
            <a:bodyPr wrap="square" rtlCol="0">
              <a:noAutofit/>
            </a:bodyPr>
            <a:lstStyle/>
            <a:p>
              <a:pPr marL="0" marR="0">
                <a:spcBef>
                  <a:spcPts val="0"/>
                </a:spcBef>
                <a:spcAft>
                  <a:spcPts val="1000"/>
                </a:spcAft>
              </a:pPr>
              <a:r>
                <a:rPr lang="en-US" sz="1200">
                  <a:effectLst/>
                  <a:latin typeface="Cambria"/>
                  <a:ea typeface="Times New Roman"/>
                  <a:cs typeface="Times New Roman"/>
                </a:rPr>
                <a:t> </a:t>
              </a:r>
              <a:endParaRPr lang="en-US" sz="1200">
                <a:effectLst/>
                <a:latin typeface="Cambria"/>
                <a:ea typeface="ＭＳ 明朝"/>
                <a:cs typeface="Times New Roman"/>
              </a:endParaRPr>
            </a:p>
          </p:txBody>
        </p:sp>
      </p:grpSp>
    </p:spTree>
    <p:extLst>
      <p:ext uri="{BB962C8B-B14F-4D97-AF65-F5344CB8AC3E}">
        <p14:creationId xmlns:p14="http://schemas.microsoft.com/office/powerpoint/2010/main" val="4007082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839200" cy="1143000"/>
          </a:xfrm>
        </p:spPr>
        <p:txBody>
          <a:bodyPr>
            <a:normAutofit fontScale="90000"/>
          </a:bodyPr>
          <a:lstStyle/>
          <a:p>
            <a:r>
              <a:rPr lang="en-US" dirty="0"/>
              <a:t>Getting Started: Choosing an Investigation</a:t>
            </a:r>
          </a:p>
        </p:txBody>
      </p:sp>
      <p:sp>
        <p:nvSpPr>
          <p:cNvPr id="3" name="Content Placeholder 2"/>
          <p:cNvSpPr>
            <a:spLocks noGrp="1"/>
          </p:cNvSpPr>
          <p:nvPr>
            <p:ph idx="1"/>
          </p:nvPr>
        </p:nvSpPr>
        <p:spPr>
          <a:xfrm>
            <a:off x="457200" y="1600200"/>
            <a:ext cx="4648200" cy="4525963"/>
          </a:xfrm>
        </p:spPr>
        <p:txBody>
          <a:bodyPr>
            <a:normAutofit fontScale="92500" lnSpcReduction="10000"/>
          </a:bodyPr>
          <a:lstStyle/>
          <a:p>
            <a:r>
              <a:rPr lang="en-US" dirty="0"/>
              <a:t>Your child needs to be excited about their investigation, guide them to investigate something they are interested in.</a:t>
            </a:r>
          </a:p>
          <a:p>
            <a:pPr marL="0" indent="0">
              <a:buNone/>
            </a:pPr>
            <a:endParaRPr lang="en-US" dirty="0"/>
          </a:p>
          <a:p>
            <a:r>
              <a:rPr lang="en-US" dirty="0"/>
              <a:t>Research: Your child needs to gather information to help them develop their investigation</a:t>
            </a:r>
          </a:p>
        </p:txBody>
      </p:sp>
      <p:pic>
        <p:nvPicPr>
          <p:cNvPr id="5" name="Picture 4" descr="10874203085_ba899ce84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2209800"/>
            <a:ext cx="3671980" cy="244553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571867353"/>
      </p:ext>
    </p:extLst>
  </p:cSld>
  <p:clrMapOvr>
    <a:masterClrMapping/>
  </p:clrMapOvr>
</p:sld>
</file>

<file path=ppt/theme/_rels/themeOverride1.xml.rels><?xml version="1.0" encoding="UTF-8" standalone="yes"?>
<Relationships xmlns="http://schemas.openxmlformats.org/package/2006/relationships"><Relationship Id="rId1" Type="http://schemas.openxmlformats.org/officeDocument/2006/relationships/image" Target="../media/image10.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6FAEC0E0-4ABC-4077-8922-293239654AB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1676</TotalTime>
  <Words>1477</Words>
  <Application>Microsoft Macintosh PowerPoint</Application>
  <PresentationFormat>On-screen Show (4:3)</PresentationFormat>
  <Paragraphs>155</Paragraphs>
  <Slides>22</Slides>
  <Notes>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ＭＳ 明朝</vt:lpstr>
      <vt:lpstr>ＭＳ Ｐゴシック</vt:lpstr>
      <vt:lpstr>AnkeSans</vt:lpstr>
      <vt:lpstr>Arial</vt:lpstr>
      <vt:lpstr>Calibri</vt:lpstr>
      <vt:lpstr>Cambria</vt:lpstr>
      <vt:lpstr>Century Schoolbook</vt:lpstr>
      <vt:lpstr>Marker Felt</vt:lpstr>
      <vt:lpstr>Modern No. 20</vt:lpstr>
      <vt:lpstr>Times New Roman</vt:lpstr>
      <vt:lpstr>Wingdings</vt:lpstr>
      <vt:lpstr>Office Theme</vt:lpstr>
      <vt:lpstr>STEM Fair Information  </vt:lpstr>
      <vt:lpstr>What is STEM?</vt:lpstr>
      <vt:lpstr>Why a STEM Fair?</vt:lpstr>
      <vt:lpstr>Comparing the Methods</vt:lpstr>
      <vt:lpstr>Skills used in STEM Fair include:</vt:lpstr>
      <vt:lpstr>Try to ask questions  rather than give answers: </vt:lpstr>
      <vt:lpstr>Sample Guiding Questions:</vt:lpstr>
      <vt:lpstr>Research Plan</vt:lpstr>
      <vt:lpstr>Getting Started: Choosing an Investigation</vt:lpstr>
      <vt:lpstr>Example Question/Problem</vt:lpstr>
      <vt:lpstr>Example Hypotheses </vt:lpstr>
      <vt:lpstr>Putting It Into Action: Procedure</vt:lpstr>
      <vt:lpstr>Variables</vt:lpstr>
      <vt:lpstr>Example Variables for Diaper Question</vt:lpstr>
      <vt:lpstr>Example Variables for  Pant Pocket Problem</vt:lpstr>
      <vt:lpstr>Collecting Data</vt:lpstr>
      <vt:lpstr>Graphing Results:  Communicating Our Data</vt:lpstr>
      <vt:lpstr>Conclusion and Abstract:  Putting It All Together</vt:lpstr>
      <vt:lpstr>Safety and Display</vt:lpstr>
      <vt:lpstr>Abstract Guidelines</vt:lpstr>
      <vt:lpstr>Backboard Guidelines</vt:lpstr>
      <vt:lpstr>STEM Fair</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Animated_Glowing_Tech</dc:title>
  <dc:creator/>
  <cp:keywords/>
  <dc:description>2010 animated abstract template from Presentationpro.com</dc:description>
  <cp:lastModifiedBy>Lisa Lynn Adams</cp:lastModifiedBy>
  <cp:revision>51</cp:revision>
  <dcterms:modified xsi:type="dcterms:W3CDTF">2018-10-10T12:43:08Z</dcterms:modified>
  <cp:category>2010 abstract</cp:category>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TC018813529991</vt:lpwstr>
  </property>
</Properties>
</file>