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2" r:id="rId4"/>
  </p:sldMasterIdLst>
  <p:notesMasterIdLst>
    <p:notesMasterId r:id="rId33"/>
  </p:notesMasterIdLst>
  <p:sldIdLst>
    <p:sldId id="302" r:id="rId5"/>
    <p:sldId id="257" r:id="rId6"/>
    <p:sldId id="313" r:id="rId7"/>
    <p:sldId id="281" r:id="rId8"/>
    <p:sldId id="288" r:id="rId9"/>
    <p:sldId id="303" r:id="rId10"/>
    <p:sldId id="269" r:id="rId11"/>
    <p:sldId id="275" r:id="rId12"/>
    <p:sldId id="271" r:id="rId13"/>
    <p:sldId id="296" r:id="rId14"/>
    <p:sldId id="304" r:id="rId15"/>
    <p:sldId id="286" r:id="rId16"/>
    <p:sldId id="297" r:id="rId17"/>
    <p:sldId id="305" r:id="rId18"/>
    <p:sldId id="306" r:id="rId19"/>
    <p:sldId id="307" r:id="rId20"/>
    <p:sldId id="308" r:id="rId21"/>
    <p:sldId id="309" r:id="rId22"/>
    <p:sldId id="272" r:id="rId23"/>
    <p:sldId id="310" r:id="rId24"/>
    <p:sldId id="311" r:id="rId25"/>
    <p:sldId id="270" r:id="rId26"/>
    <p:sldId id="291" r:id="rId27"/>
    <p:sldId id="312" r:id="rId28"/>
    <p:sldId id="274" r:id="rId29"/>
    <p:sldId id="299" r:id="rId30"/>
    <p:sldId id="294" r:id="rId31"/>
    <p:sldId id="292"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632333-908A-F239-56CD-A3888BD195FE}" v="3" dt="2023-01-13T14:30:21.2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3"/>
    <p:restoredTop sz="92006"/>
  </p:normalViewPr>
  <p:slideViewPr>
    <p:cSldViewPr snapToGrid="0">
      <p:cViewPr varScale="1">
        <p:scale>
          <a:sx n="51" d="100"/>
          <a:sy n="51" d="100"/>
        </p:scale>
        <p:origin x="848"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58B81B-436C-8047-A34B-D97F0C86EF3C}" type="datetimeFigureOut">
              <a:rPr lang="en-US" smtClean="0"/>
              <a:t>1/29/2023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2B1AB3-7706-D64F-AF23-4CAA9BA0EB75}" type="slidenum">
              <a:rPr lang="en-US" smtClean="0"/>
              <a:t>‹#›</a:t>
            </a:fld>
            <a:endParaRPr lang="en-US"/>
          </a:p>
        </p:txBody>
      </p:sp>
    </p:spTree>
    <p:extLst>
      <p:ext uri="{BB962C8B-B14F-4D97-AF65-F5344CB8AC3E}">
        <p14:creationId xmlns:p14="http://schemas.microsoft.com/office/powerpoint/2010/main" val="285268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Done</a:t>
            </a:r>
          </a:p>
        </p:txBody>
      </p:sp>
      <p:sp>
        <p:nvSpPr>
          <p:cNvPr id="4" name="Slide Number Placeholder 3"/>
          <p:cNvSpPr>
            <a:spLocks noGrp="1"/>
          </p:cNvSpPr>
          <p:nvPr>
            <p:ph type="sldNum" sz="quarter" idx="5"/>
          </p:nvPr>
        </p:nvSpPr>
        <p:spPr/>
        <p:txBody>
          <a:bodyPr/>
          <a:lstStyle/>
          <a:p>
            <a:fld id="{182B1AB3-7706-D64F-AF23-4CAA9BA0EB75}" type="slidenum">
              <a:rPr lang="en-US" smtClean="0"/>
              <a:t>1</a:t>
            </a:fld>
            <a:endParaRPr lang="en-US"/>
          </a:p>
        </p:txBody>
      </p:sp>
    </p:spTree>
    <p:extLst>
      <p:ext uri="{BB962C8B-B14F-4D97-AF65-F5344CB8AC3E}">
        <p14:creationId xmlns:p14="http://schemas.microsoft.com/office/powerpoint/2010/main" val="3469244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done</a:t>
            </a:r>
          </a:p>
        </p:txBody>
      </p:sp>
      <p:sp>
        <p:nvSpPr>
          <p:cNvPr id="4" name="Slide Number Placeholder 3"/>
          <p:cNvSpPr>
            <a:spLocks noGrp="1"/>
          </p:cNvSpPr>
          <p:nvPr>
            <p:ph type="sldNum" sz="quarter" idx="5"/>
          </p:nvPr>
        </p:nvSpPr>
        <p:spPr/>
        <p:txBody>
          <a:bodyPr/>
          <a:lstStyle/>
          <a:p>
            <a:fld id="{182B1AB3-7706-D64F-AF23-4CAA9BA0EB75}" type="slidenum">
              <a:rPr lang="en-US" smtClean="0"/>
              <a:t>10</a:t>
            </a:fld>
            <a:endParaRPr lang="en-US"/>
          </a:p>
        </p:txBody>
      </p:sp>
    </p:spTree>
    <p:extLst>
      <p:ext uri="{BB962C8B-B14F-4D97-AF65-F5344CB8AC3E}">
        <p14:creationId xmlns:p14="http://schemas.microsoft.com/office/powerpoint/2010/main" val="2273470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done</a:t>
            </a:r>
          </a:p>
        </p:txBody>
      </p:sp>
      <p:sp>
        <p:nvSpPr>
          <p:cNvPr id="4" name="Slide Number Placeholder 3"/>
          <p:cNvSpPr>
            <a:spLocks noGrp="1"/>
          </p:cNvSpPr>
          <p:nvPr>
            <p:ph type="sldNum" sz="quarter" idx="5"/>
          </p:nvPr>
        </p:nvSpPr>
        <p:spPr/>
        <p:txBody>
          <a:bodyPr/>
          <a:lstStyle/>
          <a:p>
            <a:fld id="{182B1AB3-7706-D64F-AF23-4CAA9BA0EB75}" type="slidenum">
              <a:rPr lang="en-US" smtClean="0"/>
              <a:t>11</a:t>
            </a:fld>
            <a:endParaRPr lang="en-US"/>
          </a:p>
        </p:txBody>
      </p:sp>
    </p:spTree>
    <p:extLst>
      <p:ext uri="{BB962C8B-B14F-4D97-AF65-F5344CB8AC3E}">
        <p14:creationId xmlns:p14="http://schemas.microsoft.com/office/powerpoint/2010/main" val="3924751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done</a:t>
            </a:r>
          </a:p>
        </p:txBody>
      </p:sp>
      <p:sp>
        <p:nvSpPr>
          <p:cNvPr id="4" name="Slide Number Placeholder 3"/>
          <p:cNvSpPr>
            <a:spLocks noGrp="1"/>
          </p:cNvSpPr>
          <p:nvPr>
            <p:ph type="sldNum" sz="quarter" idx="5"/>
          </p:nvPr>
        </p:nvSpPr>
        <p:spPr/>
        <p:txBody>
          <a:bodyPr/>
          <a:lstStyle/>
          <a:p>
            <a:fld id="{182B1AB3-7706-D64F-AF23-4CAA9BA0EB75}" type="slidenum">
              <a:rPr lang="en-US" smtClean="0"/>
              <a:t>12</a:t>
            </a:fld>
            <a:endParaRPr lang="en-US"/>
          </a:p>
        </p:txBody>
      </p:sp>
    </p:spTree>
    <p:extLst>
      <p:ext uri="{BB962C8B-B14F-4D97-AF65-F5344CB8AC3E}">
        <p14:creationId xmlns:p14="http://schemas.microsoft.com/office/powerpoint/2010/main" val="749516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done</a:t>
            </a:r>
          </a:p>
        </p:txBody>
      </p:sp>
      <p:sp>
        <p:nvSpPr>
          <p:cNvPr id="4" name="Slide Number Placeholder 3"/>
          <p:cNvSpPr>
            <a:spLocks noGrp="1"/>
          </p:cNvSpPr>
          <p:nvPr>
            <p:ph type="sldNum" sz="quarter" idx="5"/>
          </p:nvPr>
        </p:nvSpPr>
        <p:spPr/>
        <p:txBody>
          <a:bodyPr/>
          <a:lstStyle/>
          <a:p>
            <a:fld id="{182B1AB3-7706-D64F-AF23-4CAA9BA0EB75}" type="slidenum">
              <a:rPr lang="en-US" smtClean="0"/>
              <a:t>13</a:t>
            </a:fld>
            <a:endParaRPr lang="en-US"/>
          </a:p>
        </p:txBody>
      </p:sp>
    </p:spTree>
    <p:extLst>
      <p:ext uri="{BB962C8B-B14F-4D97-AF65-F5344CB8AC3E}">
        <p14:creationId xmlns:p14="http://schemas.microsoft.com/office/powerpoint/2010/main" val="1704836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done</a:t>
            </a:r>
          </a:p>
        </p:txBody>
      </p:sp>
      <p:sp>
        <p:nvSpPr>
          <p:cNvPr id="4" name="Slide Number Placeholder 3"/>
          <p:cNvSpPr>
            <a:spLocks noGrp="1"/>
          </p:cNvSpPr>
          <p:nvPr>
            <p:ph type="sldNum" sz="quarter" idx="5"/>
          </p:nvPr>
        </p:nvSpPr>
        <p:spPr/>
        <p:txBody>
          <a:bodyPr/>
          <a:lstStyle/>
          <a:p>
            <a:fld id="{182B1AB3-7706-D64F-AF23-4CAA9BA0EB75}" type="slidenum">
              <a:rPr lang="en-US" smtClean="0"/>
              <a:t>14</a:t>
            </a:fld>
            <a:endParaRPr lang="en-US"/>
          </a:p>
        </p:txBody>
      </p:sp>
    </p:spTree>
    <p:extLst>
      <p:ext uri="{BB962C8B-B14F-4D97-AF65-F5344CB8AC3E}">
        <p14:creationId xmlns:p14="http://schemas.microsoft.com/office/powerpoint/2010/main" val="358292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done</a:t>
            </a:r>
          </a:p>
        </p:txBody>
      </p:sp>
      <p:sp>
        <p:nvSpPr>
          <p:cNvPr id="4" name="Slide Number Placeholder 3"/>
          <p:cNvSpPr>
            <a:spLocks noGrp="1"/>
          </p:cNvSpPr>
          <p:nvPr>
            <p:ph type="sldNum" sz="quarter" idx="5"/>
          </p:nvPr>
        </p:nvSpPr>
        <p:spPr/>
        <p:txBody>
          <a:bodyPr/>
          <a:lstStyle/>
          <a:p>
            <a:fld id="{182B1AB3-7706-D64F-AF23-4CAA9BA0EB75}" type="slidenum">
              <a:rPr lang="en-US" smtClean="0"/>
              <a:t>15</a:t>
            </a:fld>
            <a:endParaRPr lang="en-US"/>
          </a:p>
        </p:txBody>
      </p:sp>
    </p:spTree>
    <p:extLst>
      <p:ext uri="{BB962C8B-B14F-4D97-AF65-F5344CB8AC3E}">
        <p14:creationId xmlns:p14="http://schemas.microsoft.com/office/powerpoint/2010/main" val="2436294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done</a:t>
            </a:r>
          </a:p>
        </p:txBody>
      </p:sp>
      <p:sp>
        <p:nvSpPr>
          <p:cNvPr id="4" name="Slide Number Placeholder 3"/>
          <p:cNvSpPr>
            <a:spLocks noGrp="1"/>
          </p:cNvSpPr>
          <p:nvPr>
            <p:ph type="sldNum" sz="quarter" idx="5"/>
          </p:nvPr>
        </p:nvSpPr>
        <p:spPr/>
        <p:txBody>
          <a:bodyPr/>
          <a:lstStyle/>
          <a:p>
            <a:fld id="{182B1AB3-7706-D64F-AF23-4CAA9BA0EB75}" type="slidenum">
              <a:rPr lang="en-US" smtClean="0"/>
              <a:t>16</a:t>
            </a:fld>
            <a:endParaRPr lang="en-US"/>
          </a:p>
        </p:txBody>
      </p:sp>
    </p:spTree>
    <p:extLst>
      <p:ext uri="{BB962C8B-B14F-4D97-AF65-F5344CB8AC3E}">
        <p14:creationId xmlns:p14="http://schemas.microsoft.com/office/powerpoint/2010/main" val="2733163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done</a:t>
            </a:r>
          </a:p>
        </p:txBody>
      </p:sp>
      <p:sp>
        <p:nvSpPr>
          <p:cNvPr id="4" name="Slide Number Placeholder 3"/>
          <p:cNvSpPr>
            <a:spLocks noGrp="1"/>
          </p:cNvSpPr>
          <p:nvPr>
            <p:ph type="sldNum" sz="quarter" idx="5"/>
          </p:nvPr>
        </p:nvSpPr>
        <p:spPr/>
        <p:txBody>
          <a:bodyPr/>
          <a:lstStyle/>
          <a:p>
            <a:fld id="{182B1AB3-7706-D64F-AF23-4CAA9BA0EB75}" type="slidenum">
              <a:rPr lang="en-US" smtClean="0"/>
              <a:t>17</a:t>
            </a:fld>
            <a:endParaRPr lang="en-US"/>
          </a:p>
        </p:txBody>
      </p:sp>
    </p:spTree>
    <p:extLst>
      <p:ext uri="{BB962C8B-B14F-4D97-AF65-F5344CB8AC3E}">
        <p14:creationId xmlns:p14="http://schemas.microsoft.com/office/powerpoint/2010/main" val="1873012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done</a:t>
            </a:r>
          </a:p>
        </p:txBody>
      </p:sp>
      <p:sp>
        <p:nvSpPr>
          <p:cNvPr id="4" name="Slide Number Placeholder 3"/>
          <p:cNvSpPr>
            <a:spLocks noGrp="1"/>
          </p:cNvSpPr>
          <p:nvPr>
            <p:ph type="sldNum" sz="quarter" idx="5"/>
          </p:nvPr>
        </p:nvSpPr>
        <p:spPr/>
        <p:txBody>
          <a:bodyPr/>
          <a:lstStyle/>
          <a:p>
            <a:fld id="{182B1AB3-7706-D64F-AF23-4CAA9BA0EB75}" type="slidenum">
              <a:rPr lang="en-US" smtClean="0"/>
              <a:t>18</a:t>
            </a:fld>
            <a:endParaRPr lang="en-US"/>
          </a:p>
        </p:txBody>
      </p:sp>
    </p:spTree>
    <p:extLst>
      <p:ext uri="{BB962C8B-B14F-4D97-AF65-F5344CB8AC3E}">
        <p14:creationId xmlns:p14="http://schemas.microsoft.com/office/powerpoint/2010/main" val="3985581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done</a:t>
            </a:r>
          </a:p>
        </p:txBody>
      </p:sp>
      <p:sp>
        <p:nvSpPr>
          <p:cNvPr id="4" name="Slide Number Placeholder 3"/>
          <p:cNvSpPr>
            <a:spLocks noGrp="1"/>
          </p:cNvSpPr>
          <p:nvPr>
            <p:ph type="sldNum" sz="quarter" idx="5"/>
          </p:nvPr>
        </p:nvSpPr>
        <p:spPr/>
        <p:txBody>
          <a:bodyPr/>
          <a:lstStyle/>
          <a:p>
            <a:fld id="{182B1AB3-7706-D64F-AF23-4CAA9BA0EB75}" type="slidenum">
              <a:rPr lang="en-US" smtClean="0"/>
              <a:t>19</a:t>
            </a:fld>
            <a:endParaRPr lang="en-US"/>
          </a:p>
        </p:txBody>
      </p:sp>
    </p:spTree>
    <p:extLst>
      <p:ext uri="{BB962C8B-B14F-4D97-AF65-F5344CB8AC3E}">
        <p14:creationId xmlns:p14="http://schemas.microsoft.com/office/powerpoint/2010/main" val="1048008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done</a:t>
            </a:r>
          </a:p>
        </p:txBody>
      </p:sp>
      <p:sp>
        <p:nvSpPr>
          <p:cNvPr id="4" name="Slide Number Placeholder 3"/>
          <p:cNvSpPr>
            <a:spLocks noGrp="1"/>
          </p:cNvSpPr>
          <p:nvPr>
            <p:ph type="sldNum" sz="quarter" idx="5"/>
          </p:nvPr>
        </p:nvSpPr>
        <p:spPr/>
        <p:txBody>
          <a:bodyPr/>
          <a:lstStyle/>
          <a:p>
            <a:fld id="{182B1AB3-7706-D64F-AF23-4CAA9BA0EB75}" type="slidenum">
              <a:rPr lang="en-US" smtClean="0"/>
              <a:t>2</a:t>
            </a:fld>
            <a:endParaRPr lang="en-US"/>
          </a:p>
        </p:txBody>
      </p:sp>
    </p:spTree>
    <p:extLst>
      <p:ext uri="{BB962C8B-B14F-4D97-AF65-F5344CB8AC3E}">
        <p14:creationId xmlns:p14="http://schemas.microsoft.com/office/powerpoint/2010/main" val="2328769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done</a:t>
            </a:r>
          </a:p>
        </p:txBody>
      </p:sp>
      <p:sp>
        <p:nvSpPr>
          <p:cNvPr id="4" name="Slide Number Placeholder 3"/>
          <p:cNvSpPr>
            <a:spLocks noGrp="1"/>
          </p:cNvSpPr>
          <p:nvPr>
            <p:ph type="sldNum" sz="quarter" idx="5"/>
          </p:nvPr>
        </p:nvSpPr>
        <p:spPr/>
        <p:txBody>
          <a:bodyPr/>
          <a:lstStyle/>
          <a:p>
            <a:fld id="{182B1AB3-7706-D64F-AF23-4CAA9BA0EB75}" type="slidenum">
              <a:rPr lang="en-US" smtClean="0"/>
              <a:t>20</a:t>
            </a:fld>
            <a:endParaRPr lang="en-US"/>
          </a:p>
        </p:txBody>
      </p:sp>
    </p:spTree>
    <p:extLst>
      <p:ext uri="{BB962C8B-B14F-4D97-AF65-F5344CB8AC3E}">
        <p14:creationId xmlns:p14="http://schemas.microsoft.com/office/powerpoint/2010/main" val="1048008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Need all new info</a:t>
            </a:r>
          </a:p>
        </p:txBody>
      </p:sp>
      <p:sp>
        <p:nvSpPr>
          <p:cNvPr id="4" name="Slide Number Placeholder 3"/>
          <p:cNvSpPr>
            <a:spLocks noGrp="1"/>
          </p:cNvSpPr>
          <p:nvPr>
            <p:ph type="sldNum" sz="quarter" idx="5"/>
          </p:nvPr>
        </p:nvSpPr>
        <p:spPr/>
        <p:txBody>
          <a:bodyPr/>
          <a:lstStyle/>
          <a:p>
            <a:fld id="{182B1AB3-7706-D64F-AF23-4CAA9BA0EB75}" type="slidenum">
              <a:rPr lang="en-US" smtClean="0"/>
              <a:t>23</a:t>
            </a:fld>
            <a:endParaRPr lang="en-US"/>
          </a:p>
        </p:txBody>
      </p:sp>
    </p:spTree>
    <p:extLst>
      <p:ext uri="{BB962C8B-B14F-4D97-AF65-F5344CB8AC3E}">
        <p14:creationId xmlns:p14="http://schemas.microsoft.com/office/powerpoint/2010/main" val="2613295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dobe</a:t>
            </a:r>
          </a:p>
        </p:txBody>
      </p:sp>
      <p:sp>
        <p:nvSpPr>
          <p:cNvPr id="4" name="Slide Number Placeholder 3"/>
          <p:cNvSpPr>
            <a:spLocks noGrp="1"/>
          </p:cNvSpPr>
          <p:nvPr>
            <p:ph type="sldNum" sz="quarter" idx="5"/>
          </p:nvPr>
        </p:nvSpPr>
        <p:spPr/>
        <p:txBody>
          <a:bodyPr/>
          <a:lstStyle/>
          <a:p>
            <a:fld id="{182B1AB3-7706-D64F-AF23-4CAA9BA0EB75}" type="slidenum">
              <a:rPr lang="en-US" smtClean="0"/>
              <a:t>24</a:t>
            </a:fld>
            <a:endParaRPr lang="en-US"/>
          </a:p>
        </p:txBody>
      </p:sp>
    </p:spTree>
    <p:extLst>
      <p:ext uri="{BB962C8B-B14F-4D97-AF65-F5344CB8AC3E}">
        <p14:creationId xmlns:p14="http://schemas.microsoft.com/office/powerpoint/2010/main" val="3202458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dobe</a:t>
            </a:r>
          </a:p>
        </p:txBody>
      </p:sp>
      <p:sp>
        <p:nvSpPr>
          <p:cNvPr id="4" name="Slide Number Placeholder 3"/>
          <p:cNvSpPr>
            <a:spLocks noGrp="1"/>
          </p:cNvSpPr>
          <p:nvPr>
            <p:ph type="sldNum" sz="quarter" idx="5"/>
          </p:nvPr>
        </p:nvSpPr>
        <p:spPr/>
        <p:txBody>
          <a:bodyPr/>
          <a:lstStyle/>
          <a:p>
            <a:fld id="{182B1AB3-7706-D64F-AF23-4CAA9BA0EB75}" type="slidenum">
              <a:rPr lang="en-US" smtClean="0"/>
              <a:t>26</a:t>
            </a:fld>
            <a:endParaRPr lang="en-US"/>
          </a:p>
        </p:txBody>
      </p:sp>
    </p:spTree>
    <p:extLst>
      <p:ext uri="{BB962C8B-B14F-4D97-AF65-F5344CB8AC3E}">
        <p14:creationId xmlns:p14="http://schemas.microsoft.com/office/powerpoint/2010/main" val="3424544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Done</a:t>
            </a:r>
          </a:p>
        </p:txBody>
      </p:sp>
      <p:sp>
        <p:nvSpPr>
          <p:cNvPr id="4" name="Slide Number Placeholder 3"/>
          <p:cNvSpPr>
            <a:spLocks noGrp="1"/>
          </p:cNvSpPr>
          <p:nvPr>
            <p:ph type="sldNum" sz="quarter" idx="5"/>
          </p:nvPr>
        </p:nvSpPr>
        <p:spPr/>
        <p:txBody>
          <a:bodyPr/>
          <a:lstStyle/>
          <a:p>
            <a:fld id="{182B1AB3-7706-D64F-AF23-4CAA9BA0EB75}" type="slidenum">
              <a:rPr lang="en-US" smtClean="0"/>
              <a:t>27</a:t>
            </a:fld>
            <a:endParaRPr lang="en-US"/>
          </a:p>
        </p:txBody>
      </p:sp>
    </p:spTree>
    <p:extLst>
      <p:ext uri="{BB962C8B-B14F-4D97-AF65-F5344CB8AC3E}">
        <p14:creationId xmlns:p14="http://schemas.microsoft.com/office/powerpoint/2010/main" val="3093589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Done</a:t>
            </a:r>
          </a:p>
        </p:txBody>
      </p:sp>
      <p:sp>
        <p:nvSpPr>
          <p:cNvPr id="4" name="Slide Number Placeholder 3"/>
          <p:cNvSpPr>
            <a:spLocks noGrp="1"/>
          </p:cNvSpPr>
          <p:nvPr>
            <p:ph type="sldNum" sz="quarter" idx="5"/>
          </p:nvPr>
        </p:nvSpPr>
        <p:spPr/>
        <p:txBody>
          <a:bodyPr/>
          <a:lstStyle/>
          <a:p>
            <a:fld id="{182B1AB3-7706-D64F-AF23-4CAA9BA0EB75}" type="slidenum">
              <a:rPr lang="en-US" smtClean="0"/>
              <a:t>28</a:t>
            </a:fld>
            <a:endParaRPr lang="en-US"/>
          </a:p>
        </p:txBody>
      </p:sp>
    </p:spTree>
    <p:extLst>
      <p:ext uri="{BB962C8B-B14F-4D97-AF65-F5344CB8AC3E}">
        <p14:creationId xmlns:p14="http://schemas.microsoft.com/office/powerpoint/2010/main" val="1379923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done</a:t>
            </a:r>
          </a:p>
        </p:txBody>
      </p:sp>
      <p:sp>
        <p:nvSpPr>
          <p:cNvPr id="4" name="Slide Number Placeholder 3"/>
          <p:cNvSpPr>
            <a:spLocks noGrp="1"/>
          </p:cNvSpPr>
          <p:nvPr>
            <p:ph type="sldNum" sz="quarter" idx="5"/>
          </p:nvPr>
        </p:nvSpPr>
        <p:spPr/>
        <p:txBody>
          <a:bodyPr/>
          <a:lstStyle/>
          <a:p>
            <a:fld id="{182B1AB3-7706-D64F-AF23-4CAA9BA0EB75}" type="slidenum">
              <a:rPr lang="en-US" smtClean="0"/>
              <a:t>3</a:t>
            </a:fld>
            <a:endParaRPr lang="en-US"/>
          </a:p>
        </p:txBody>
      </p:sp>
    </p:spTree>
    <p:extLst>
      <p:ext uri="{BB962C8B-B14F-4D97-AF65-F5344CB8AC3E}">
        <p14:creationId xmlns:p14="http://schemas.microsoft.com/office/powerpoint/2010/main" val="3633498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Done</a:t>
            </a:r>
          </a:p>
        </p:txBody>
      </p:sp>
      <p:sp>
        <p:nvSpPr>
          <p:cNvPr id="4" name="Slide Number Placeholder 3"/>
          <p:cNvSpPr>
            <a:spLocks noGrp="1"/>
          </p:cNvSpPr>
          <p:nvPr>
            <p:ph type="sldNum" sz="quarter" idx="5"/>
          </p:nvPr>
        </p:nvSpPr>
        <p:spPr/>
        <p:txBody>
          <a:bodyPr/>
          <a:lstStyle/>
          <a:p>
            <a:fld id="{182B1AB3-7706-D64F-AF23-4CAA9BA0EB75}" type="slidenum">
              <a:rPr lang="en-US" smtClean="0"/>
              <a:t>4</a:t>
            </a:fld>
            <a:endParaRPr lang="en-US"/>
          </a:p>
        </p:txBody>
      </p:sp>
    </p:spTree>
    <p:extLst>
      <p:ext uri="{BB962C8B-B14F-4D97-AF65-F5344CB8AC3E}">
        <p14:creationId xmlns:p14="http://schemas.microsoft.com/office/powerpoint/2010/main" val="3777852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82B1AB3-7706-D64F-AF23-4CAA9BA0EB75}" type="slidenum">
              <a:rPr lang="en-US" smtClean="0"/>
              <a:t>5</a:t>
            </a:fld>
            <a:endParaRPr lang="en-US"/>
          </a:p>
        </p:txBody>
      </p:sp>
    </p:spTree>
    <p:extLst>
      <p:ext uri="{BB962C8B-B14F-4D97-AF65-F5344CB8AC3E}">
        <p14:creationId xmlns:p14="http://schemas.microsoft.com/office/powerpoint/2010/main" val="3632478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done</a:t>
            </a:r>
          </a:p>
        </p:txBody>
      </p:sp>
      <p:sp>
        <p:nvSpPr>
          <p:cNvPr id="4" name="Slide Number Placeholder 3"/>
          <p:cNvSpPr>
            <a:spLocks noGrp="1"/>
          </p:cNvSpPr>
          <p:nvPr>
            <p:ph type="sldNum" sz="quarter" idx="5"/>
          </p:nvPr>
        </p:nvSpPr>
        <p:spPr/>
        <p:txBody>
          <a:bodyPr/>
          <a:lstStyle/>
          <a:p>
            <a:fld id="{182B1AB3-7706-D64F-AF23-4CAA9BA0EB75}" type="slidenum">
              <a:rPr lang="en-US" smtClean="0"/>
              <a:t>6</a:t>
            </a:fld>
            <a:endParaRPr lang="en-US"/>
          </a:p>
        </p:txBody>
      </p:sp>
    </p:spTree>
    <p:extLst>
      <p:ext uri="{BB962C8B-B14F-4D97-AF65-F5344CB8AC3E}">
        <p14:creationId xmlns:p14="http://schemas.microsoft.com/office/powerpoint/2010/main" val="2152279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Need to check times</a:t>
            </a:r>
          </a:p>
        </p:txBody>
      </p:sp>
      <p:sp>
        <p:nvSpPr>
          <p:cNvPr id="4" name="Slide Number Placeholder 3"/>
          <p:cNvSpPr>
            <a:spLocks noGrp="1"/>
          </p:cNvSpPr>
          <p:nvPr>
            <p:ph type="sldNum" sz="quarter" idx="5"/>
          </p:nvPr>
        </p:nvSpPr>
        <p:spPr/>
        <p:txBody>
          <a:bodyPr/>
          <a:lstStyle/>
          <a:p>
            <a:fld id="{182B1AB3-7706-D64F-AF23-4CAA9BA0EB75}" type="slidenum">
              <a:rPr lang="en-US" smtClean="0"/>
              <a:t>7</a:t>
            </a:fld>
            <a:endParaRPr lang="en-US"/>
          </a:p>
        </p:txBody>
      </p:sp>
    </p:spTree>
    <p:extLst>
      <p:ext uri="{BB962C8B-B14F-4D97-AF65-F5344CB8AC3E}">
        <p14:creationId xmlns:p14="http://schemas.microsoft.com/office/powerpoint/2010/main" val="1556502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done</a:t>
            </a:r>
          </a:p>
        </p:txBody>
      </p:sp>
      <p:sp>
        <p:nvSpPr>
          <p:cNvPr id="4" name="Slide Number Placeholder 3"/>
          <p:cNvSpPr>
            <a:spLocks noGrp="1"/>
          </p:cNvSpPr>
          <p:nvPr>
            <p:ph type="sldNum" sz="quarter" idx="5"/>
          </p:nvPr>
        </p:nvSpPr>
        <p:spPr/>
        <p:txBody>
          <a:bodyPr/>
          <a:lstStyle/>
          <a:p>
            <a:fld id="{182B1AB3-7706-D64F-AF23-4CAA9BA0EB75}" type="slidenum">
              <a:rPr lang="en-US" smtClean="0"/>
              <a:t>8</a:t>
            </a:fld>
            <a:endParaRPr lang="en-US"/>
          </a:p>
        </p:txBody>
      </p:sp>
    </p:spTree>
    <p:extLst>
      <p:ext uri="{BB962C8B-B14F-4D97-AF65-F5344CB8AC3E}">
        <p14:creationId xmlns:p14="http://schemas.microsoft.com/office/powerpoint/2010/main" val="659855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3BB67E59-544F-1845-869A-FD901F21A4B4}" type="slidenum">
              <a:rPr lang="en-US" altLang="en-US" sz="1200"/>
              <a:pPr/>
              <a:t>9</a:t>
            </a:fld>
            <a:endParaRPr lang="en-US" alt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cs typeface="Calibri"/>
              </a:rPr>
              <a:t>done</a:t>
            </a:r>
            <a:endParaRPr lang="en-US" altLang="en-US"/>
          </a:p>
        </p:txBody>
      </p:sp>
    </p:spTree>
    <p:extLst>
      <p:ext uri="{BB962C8B-B14F-4D97-AF65-F5344CB8AC3E}">
        <p14:creationId xmlns:p14="http://schemas.microsoft.com/office/powerpoint/2010/main" val="13191541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en-US"/>
              <a:t>Click to edit Master title style</a:t>
            </a:r>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752311" y="5870576"/>
            <a:ext cx="1212173" cy="377825"/>
          </a:xfrm>
        </p:spPr>
        <p:txBody>
          <a:bodyPr/>
          <a:lstStyle/>
          <a:p>
            <a:fld id="{FEB795EA-60FE-6B44-9AF2-08CFFC8D5F76}" type="datetimeFigureOut">
              <a:rPr lang="en-US" smtClean="0"/>
              <a:t>1/29/2023</a:t>
            </a:fld>
            <a:endParaRPr lang="en-US"/>
          </a:p>
        </p:txBody>
      </p:sp>
      <p:sp>
        <p:nvSpPr>
          <p:cNvPr id="5" name="Footer Placeholder 4"/>
          <p:cNvSpPr>
            <a:spLocks noGrp="1"/>
          </p:cNvSpPr>
          <p:nvPr>
            <p:ph type="ftr" sz="quarter" idx="11"/>
          </p:nvPr>
        </p:nvSpPr>
        <p:spPr>
          <a:xfrm>
            <a:off x="2743973" y="5870576"/>
            <a:ext cx="3932137" cy="377825"/>
          </a:xfrm>
        </p:spPr>
        <p:txBody>
          <a:bodyPr/>
          <a:lstStyle/>
          <a:p>
            <a:endParaRPr lang="en-US"/>
          </a:p>
        </p:txBody>
      </p:sp>
      <p:sp>
        <p:nvSpPr>
          <p:cNvPr id="6" name="Slide Number Placeholder 5"/>
          <p:cNvSpPr>
            <a:spLocks noGrp="1"/>
          </p:cNvSpPr>
          <p:nvPr>
            <p:ph type="sldNum" sz="quarter" idx="12"/>
          </p:nvPr>
        </p:nvSpPr>
        <p:spPr>
          <a:xfrm>
            <a:off x="8040685" y="5870576"/>
            <a:ext cx="417516" cy="377825"/>
          </a:xfrm>
        </p:spPr>
        <p:txBody>
          <a:bodyPr/>
          <a:lstStyle/>
          <a:p>
            <a:fld id="{0FB56013-B943-42BA-886F-6F9D4EB85E9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en-US"/>
              <a:t>Click to edit Master title style</a:t>
            </a:r>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n-US"/>
              <a:t>Drag picture to placeholder or click icon to add</a:t>
            </a:r>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B795EA-60FE-6B44-9AF2-08CFFC8D5F76}"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CC3CE8-EE3E-454A-A80D-1362CC89B71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B795EA-60FE-6B44-9AF2-08CFFC8D5F76}"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C3CE8-EE3E-454A-A80D-1362CC89B71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4" name="TextBox 13"/>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B795EA-60FE-6B44-9AF2-08CFFC8D5F76}"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C3CE8-EE3E-454A-A80D-1362CC89B718}"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en-US"/>
              <a:t>Click to edit Master title style</a:t>
            </a:r>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B795EA-60FE-6B44-9AF2-08CFFC8D5F76}"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C3CE8-EE3E-454A-A80D-1362CC89B718}"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6" name="TextBox 15"/>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B795EA-60FE-6B44-9AF2-08CFFC8D5F76}"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C3CE8-EE3E-454A-A80D-1362CC89B71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en-US"/>
              <a:t>Click to edit Master title style</a:t>
            </a:r>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B795EA-60FE-6B44-9AF2-08CFFC8D5F76}"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C3CE8-EE3E-454A-A80D-1362CC89B718}"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B795EA-60FE-6B44-9AF2-08CFFC8D5F76}"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C3CE8-EE3E-454A-A80D-1362CC89B718}"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en-US"/>
              <a:t>Click to edit Master title style</a:t>
            </a:r>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B795EA-60FE-6B44-9AF2-08CFFC8D5F76}"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C3CE8-EE3E-454A-A80D-1362CC89B71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B795EA-60FE-6B44-9AF2-08CFFC8D5F76}"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C3CE8-EE3E-454A-A80D-1362CC89B71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B795EA-60FE-6B44-9AF2-08CFFC8D5F76}" type="datetimeFigureOut">
              <a:rPr lang="en-US" smtClean="0"/>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CC3CE8-EE3E-454A-A80D-1362CC89B71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B795EA-60FE-6B44-9AF2-08CFFC8D5F76}"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CC3CE8-EE3E-454A-A80D-1362CC89B71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en-US"/>
              <a:t>Click to edit Master title style</a:t>
            </a:r>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B795EA-60FE-6B44-9AF2-08CFFC8D5F76}" type="datetimeFigureOut">
              <a:rPr lang="en-US" smtClean="0"/>
              <a:t>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CC3CE8-EE3E-454A-A80D-1362CC89B71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en-US"/>
              <a:t>Click to edit Master title style</a:t>
            </a:r>
          </a:p>
        </p:txBody>
      </p:sp>
      <p:sp>
        <p:nvSpPr>
          <p:cNvPr id="3" name="Date Placeholder 2"/>
          <p:cNvSpPr>
            <a:spLocks noGrp="1"/>
          </p:cNvSpPr>
          <p:nvPr>
            <p:ph type="dt" sz="half" idx="10"/>
          </p:nvPr>
        </p:nvSpPr>
        <p:spPr/>
        <p:txBody>
          <a:bodyPr/>
          <a:lstStyle/>
          <a:p>
            <a:fld id="{FEB795EA-60FE-6B44-9AF2-08CFFC8D5F76}" type="datetimeFigureOut">
              <a:rPr lang="en-US" smtClean="0"/>
              <a:t>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CC3CE8-EE3E-454A-A80D-1362CC89B71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FEB795EA-60FE-6B44-9AF2-08CFFC8D5F76}" type="datetimeFigureOut">
              <a:rPr lang="en-US" smtClean="0"/>
              <a:t>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CC3CE8-EE3E-454A-A80D-1362CC89B71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B795EA-60FE-6B44-9AF2-08CFFC8D5F76}"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en-US"/>
              <a:t>Click to edit Master title style</a:t>
            </a:r>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n-US"/>
              <a:t>Drag picture to placeholder or click icon to add</a:t>
            </a:r>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B795EA-60FE-6B44-9AF2-08CFFC8D5F76}" type="datetimeFigureOut">
              <a:rPr lang="en-US" smtClean="0"/>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CC3CE8-EE3E-454A-A80D-1362CC89B71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EB795EA-60FE-6B44-9AF2-08CFFC8D5F76}" type="datetimeFigureOut">
              <a:rPr lang="en-US" smtClean="0"/>
              <a:t>1/29/2023</a:t>
            </a:fld>
            <a:endParaRPr lang="en-US"/>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ACC3CE8-EE3E-454A-A80D-1362CC89B718}" type="slidenum">
              <a:rPr lang="en-US" smtClean="0"/>
              <a:t>‹#›</a:t>
            </a:fld>
            <a:endParaRPr lang="en-US"/>
          </a:p>
        </p:txBody>
      </p:sp>
    </p:spTree>
    <p:extLst>
      <p:ext uri="{BB962C8B-B14F-4D97-AF65-F5344CB8AC3E}">
        <p14:creationId xmlns:p14="http://schemas.microsoft.com/office/powerpoint/2010/main" val="832678106"/>
      </p:ext>
    </p:extLst>
  </p:cSld>
  <p:clrMap bg1="dk1" tx1="lt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tmp"/></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tmp"/></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gfI-F3q5VQM?feature=oembed" TargetMode="External"/><Relationship Id="rId6" Type="http://schemas.openxmlformats.org/officeDocument/2006/relationships/image" Target="../media/image28.jpeg"/><Relationship Id="rId5" Type="http://schemas.openxmlformats.org/officeDocument/2006/relationships/image" Target="../media/image4.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KMOmxULiDds?feature=oembed" TargetMode="Externa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tiff"/></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hyperlink" Target="https://riverridgemsptsa.memberhub.store/store" TargetMode="External"/><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643" y="475628"/>
            <a:ext cx="7536029" cy="2328883"/>
          </a:xfrm>
        </p:spPr>
        <p:txBody>
          <a:bodyPr>
            <a:normAutofit fontScale="90000"/>
          </a:bodyPr>
          <a:lstStyle/>
          <a:p>
            <a:pPr algn="ctr"/>
            <a:r>
              <a:rPr lang="en-US" sz="6600" b="1" dirty="0">
                <a:latin typeface="Rockwell Extra Bold"/>
                <a:cs typeface="Rockwell"/>
              </a:rPr>
              <a:t>Welcome To the </a:t>
            </a:r>
            <a:br>
              <a:rPr lang="en-US" sz="6600" b="1" dirty="0">
                <a:latin typeface="Rockwell Extra Bold"/>
                <a:cs typeface="Rockwell"/>
              </a:rPr>
            </a:br>
            <a:r>
              <a:rPr lang="en-US" sz="6600" b="1" dirty="0">
                <a:latin typeface="Rockwell Extra Bold"/>
                <a:cs typeface="Rockwell"/>
              </a:rPr>
              <a:t>Royal Family!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968" y="135950"/>
            <a:ext cx="1437133" cy="1398707"/>
          </a:xfrm>
          <a:prstGeom prst="rect">
            <a:avLst/>
          </a:prstGeom>
        </p:spPr>
      </p:pic>
      <p:sp>
        <p:nvSpPr>
          <p:cNvPr id="3" name="Rectangle 2"/>
          <p:cNvSpPr/>
          <p:nvPr/>
        </p:nvSpPr>
        <p:spPr>
          <a:xfrm>
            <a:off x="1619364" y="6027259"/>
            <a:ext cx="5221879" cy="830997"/>
          </a:xfrm>
          <a:prstGeom prst="rect">
            <a:avLst/>
          </a:prstGeom>
        </p:spPr>
        <p:txBody>
          <a:bodyPr wrap="none">
            <a:spAutoFit/>
          </a:bodyPr>
          <a:lstStyle/>
          <a:p>
            <a:pPr algn="ctr"/>
            <a:r>
              <a:rPr lang="en-US" sz="4800" dirty="0">
                <a:solidFill>
                  <a:srgbClr val="B3A2C7"/>
                </a:solidFill>
                <a:latin typeface="Rockwell Extra Bold" charset="0"/>
                <a:ea typeface="Rockwell Extra Bold" charset="0"/>
                <a:cs typeface="Rockwell Extra Bold" charset="0"/>
              </a:rPr>
              <a:t>#WeareROYAL</a:t>
            </a:r>
          </a:p>
        </p:txBody>
      </p:sp>
      <p:pic>
        <p:nvPicPr>
          <p:cNvPr id="7" name="Picture 13" descr="A picture containing text, person, indoor, sitting&#10;&#10;Description automatically generated">
            <a:extLst>
              <a:ext uri="{FF2B5EF4-FFF2-40B4-BE49-F238E27FC236}">
                <a16:creationId xmlns:a16="http://schemas.microsoft.com/office/drawing/2014/main" id="{6D10FD89-F2AA-BAFE-ED84-B66F15EA5ABF}"/>
              </a:ext>
            </a:extLst>
          </p:cNvPr>
          <p:cNvPicPr>
            <a:picLocks noChangeAspect="1"/>
          </p:cNvPicPr>
          <p:nvPr/>
        </p:nvPicPr>
        <p:blipFill>
          <a:blip r:embed="rId4"/>
          <a:stretch>
            <a:fillRect/>
          </a:stretch>
        </p:blipFill>
        <p:spPr>
          <a:xfrm>
            <a:off x="6927742" y="4978186"/>
            <a:ext cx="1661459" cy="1669245"/>
          </a:xfrm>
          <a:prstGeom prst="rect">
            <a:avLst/>
          </a:prstGeom>
        </p:spPr>
      </p:pic>
      <p:pic>
        <p:nvPicPr>
          <p:cNvPr id="13" name="Picture 12" descr="A large crowd of people&#10;&#10;Description automatically generated with medium confidence">
            <a:extLst>
              <a:ext uri="{FF2B5EF4-FFF2-40B4-BE49-F238E27FC236}">
                <a16:creationId xmlns:a16="http://schemas.microsoft.com/office/drawing/2014/main" id="{4A5A9424-C57B-67A9-5B9E-887511128666}"/>
              </a:ext>
            </a:extLst>
          </p:cNvPr>
          <p:cNvPicPr>
            <a:picLocks noChangeAspect="1"/>
          </p:cNvPicPr>
          <p:nvPr/>
        </p:nvPicPr>
        <p:blipFill rotWithShape="1">
          <a:blip r:embed="rId5"/>
          <a:srcRect l="11747"/>
          <a:stretch/>
        </p:blipFill>
        <p:spPr>
          <a:xfrm>
            <a:off x="2179187" y="2722310"/>
            <a:ext cx="4469921" cy="3387150"/>
          </a:xfrm>
          <a:prstGeom prst="rect">
            <a:avLst/>
          </a:prstGeom>
        </p:spPr>
      </p:pic>
      <p:pic>
        <p:nvPicPr>
          <p:cNvPr id="16" name="Picture 15" descr="A child and child posing for a picture&#10;&#10;Description automatically generated with medium confidence">
            <a:extLst>
              <a:ext uri="{FF2B5EF4-FFF2-40B4-BE49-F238E27FC236}">
                <a16:creationId xmlns:a16="http://schemas.microsoft.com/office/drawing/2014/main" id="{E15A364A-1E2D-C520-FBB2-EB57828ADBBD}"/>
              </a:ext>
            </a:extLst>
          </p:cNvPr>
          <p:cNvPicPr>
            <a:picLocks noChangeAspect="1"/>
          </p:cNvPicPr>
          <p:nvPr/>
        </p:nvPicPr>
        <p:blipFill>
          <a:blip r:embed="rId6"/>
          <a:stretch>
            <a:fillRect/>
          </a:stretch>
        </p:blipFill>
        <p:spPr>
          <a:xfrm>
            <a:off x="148726" y="2707528"/>
            <a:ext cx="1869665" cy="3319731"/>
          </a:xfrm>
          <a:prstGeom prst="rect">
            <a:avLst/>
          </a:prstGeom>
        </p:spPr>
      </p:pic>
      <p:pic>
        <p:nvPicPr>
          <p:cNvPr id="19" name="Picture 18">
            <a:extLst>
              <a:ext uri="{FF2B5EF4-FFF2-40B4-BE49-F238E27FC236}">
                <a16:creationId xmlns:a16="http://schemas.microsoft.com/office/drawing/2014/main" id="{0143FC06-2098-57A6-A59E-3D169C7DDA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7213" y="2828952"/>
            <a:ext cx="1661459" cy="1940756"/>
          </a:xfrm>
          <a:prstGeom prst="rect">
            <a:avLst/>
          </a:prstGeom>
        </p:spPr>
      </p:pic>
    </p:spTree>
    <p:extLst>
      <p:ext uri="{BB962C8B-B14F-4D97-AF65-F5344CB8AC3E}">
        <p14:creationId xmlns:p14="http://schemas.microsoft.com/office/powerpoint/2010/main" val="1645908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DC44769E-23AA-2140-A0E7-65B3FCA111D4}"/>
              </a:ext>
            </a:extLst>
          </p:cNvPr>
          <p:cNvSpPr/>
          <p:nvPr/>
        </p:nvSpPr>
        <p:spPr>
          <a:xfrm>
            <a:off x="6197346" y="1356899"/>
            <a:ext cx="2987123" cy="53738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15E561A6-EE16-D641-A9AE-E2E522D849A0}"/>
              </a:ext>
            </a:extLst>
          </p:cNvPr>
          <p:cNvSpPr/>
          <p:nvPr/>
        </p:nvSpPr>
        <p:spPr>
          <a:xfrm>
            <a:off x="3132891" y="1356900"/>
            <a:ext cx="2987123" cy="53738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F0D9B9BE-B84F-C44E-862D-99AF4788E21C}"/>
              </a:ext>
            </a:extLst>
          </p:cNvPr>
          <p:cNvSpPr/>
          <p:nvPr/>
        </p:nvSpPr>
        <p:spPr>
          <a:xfrm>
            <a:off x="25048" y="1350498"/>
            <a:ext cx="2987123" cy="53738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1B1887E1-6B90-B44D-943A-55C512DE025F}"/>
              </a:ext>
            </a:extLst>
          </p:cNvPr>
          <p:cNvCxnSpPr/>
          <p:nvPr/>
        </p:nvCxnSpPr>
        <p:spPr>
          <a:xfrm flipV="1">
            <a:off x="1533789" y="1752811"/>
            <a:ext cx="0" cy="429768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869949B-170F-ED4D-BF0B-173A2028E23F}"/>
              </a:ext>
            </a:extLst>
          </p:cNvPr>
          <p:cNvCxnSpPr/>
          <p:nvPr/>
        </p:nvCxnSpPr>
        <p:spPr>
          <a:xfrm flipV="1">
            <a:off x="7691647" y="1640267"/>
            <a:ext cx="0" cy="429768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D696AFEB-4DA1-4BDC-9D33-1348AF3EF265}"/>
              </a:ext>
            </a:extLst>
          </p:cNvPr>
          <p:cNvSpPr txBox="1">
            <a:spLocks/>
          </p:cNvSpPr>
          <p:nvPr/>
        </p:nvSpPr>
        <p:spPr>
          <a:xfrm>
            <a:off x="1080211" y="-51797"/>
            <a:ext cx="8130808" cy="102510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latin typeface="Rockwell Extra Bold"/>
              </a:rPr>
              <a:t>Math Course Progression</a:t>
            </a:r>
          </a:p>
        </p:txBody>
      </p:sp>
      <p:grpSp>
        <p:nvGrpSpPr>
          <p:cNvPr id="68" name="Group 67">
            <a:extLst>
              <a:ext uri="{FF2B5EF4-FFF2-40B4-BE49-F238E27FC236}">
                <a16:creationId xmlns:a16="http://schemas.microsoft.com/office/drawing/2014/main" id="{8BB4BB6D-4839-1A41-9728-3F07BF33E1EE}"/>
              </a:ext>
            </a:extLst>
          </p:cNvPr>
          <p:cNvGrpSpPr/>
          <p:nvPr/>
        </p:nvGrpSpPr>
        <p:grpSpPr>
          <a:xfrm>
            <a:off x="267649" y="5935646"/>
            <a:ext cx="2588552" cy="608260"/>
            <a:chOff x="89161" y="1334325"/>
            <a:chExt cx="2584689" cy="454044"/>
          </a:xfrm>
        </p:grpSpPr>
        <p:sp>
          <p:nvSpPr>
            <p:cNvPr id="5" name="Rectangle 4">
              <a:extLst>
                <a:ext uri="{FF2B5EF4-FFF2-40B4-BE49-F238E27FC236}">
                  <a16:creationId xmlns:a16="http://schemas.microsoft.com/office/drawing/2014/main" id="{B7F45A53-1C40-C040-8F17-7E4597FD5CFC}"/>
                </a:ext>
              </a:extLst>
            </p:cNvPr>
            <p:cNvSpPr/>
            <p:nvPr/>
          </p:nvSpPr>
          <p:spPr>
            <a:xfrm>
              <a:off x="220287" y="1334325"/>
              <a:ext cx="2329635" cy="4156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64031B65-7497-DF45-8A87-F72796B7E110}"/>
                </a:ext>
              </a:extLst>
            </p:cNvPr>
            <p:cNvSpPr txBox="1">
              <a:spLocks/>
            </p:cNvSpPr>
            <p:nvPr/>
          </p:nvSpPr>
          <p:spPr>
            <a:xfrm>
              <a:off x="89161" y="1372727"/>
              <a:ext cx="2584689" cy="415642"/>
            </a:xfrm>
            <a:prstGeom prst="rect">
              <a:avLst/>
            </a:prstGeom>
            <a:effectLst/>
          </p:spPr>
          <p:txBody>
            <a:bodyPr vert="horz" lIns="91440" tIns="45720" rIns="91440" bIns="45720" rtlCol="0" anchor="ctr">
              <a:normAutofit fontScale="90000" lnSpcReduction="20000"/>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latin typeface="Rockwell Extra Bold"/>
                </a:rPr>
                <a:t>Traditional </a:t>
              </a:r>
            </a:p>
            <a:p>
              <a:pPr algn="ctr"/>
              <a:r>
                <a:rPr lang="en-US" sz="2000" dirty="0">
                  <a:latin typeface="Rockwell Extra Bold"/>
                </a:rPr>
                <a:t>Pathway</a:t>
              </a:r>
            </a:p>
          </p:txBody>
        </p:sp>
      </p:grpSp>
      <p:pic>
        <p:nvPicPr>
          <p:cNvPr id="33" name="Picture 32" descr="A picture containing clipart&#10;&#10;Description generated with high confidence">
            <a:extLst>
              <a:ext uri="{FF2B5EF4-FFF2-40B4-BE49-F238E27FC236}">
                <a16:creationId xmlns:a16="http://schemas.microsoft.com/office/drawing/2014/main" id="{6D6B4AB5-E687-7246-B95F-9812A49B3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23" y="251816"/>
            <a:ext cx="851234" cy="833455"/>
          </a:xfrm>
          <a:prstGeom prst="rect">
            <a:avLst/>
          </a:prstGeom>
        </p:spPr>
      </p:pic>
      <p:sp>
        <p:nvSpPr>
          <p:cNvPr id="40" name="Rectangle 39">
            <a:extLst>
              <a:ext uri="{FF2B5EF4-FFF2-40B4-BE49-F238E27FC236}">
                <a16:creationId xmlns:a16="http://schemas.microsoft.com/office/drawing/2014/main" id="{411863C7-EBB8-D945-A729-3FA510050107}"/>
              </a:ext>
            </a:extLst>
          </p:cNvPr>
          <p:cNvSpPr/>
          <p:nvPr/>
        </p:nvSpPr>
        <p:spPr>
          <a:xfrm>
            <a:off x="1567966" y="5501960"/>
            <a:ext cx="1503938"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5</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Grade Math</a:t>
            </a:r>
            <a:endParaRPr lang="en-US" dirty="0"/>
          </a:p>
        </p:txBody>
      </p:sp>
      <p:sp>
        <p:nvSpPr>
          <p:cNvPr id="41" name="Rectangle 40">
            <a:extLst>
              <a:ext uri="{FF2B5EF4-FFF2-40B4-BE49-F238E27FC236}">
                <a16:creationId xmlns:a16="http://schemas.microsoft.com/office/drawing/2014/main" id="{DB6984CB-C166-3349-BECF-BCEC7E64E4B3}"/>
              </a:ext>
            </a:extLst>
          </p:cNvPr>
          <p:cNvSpPr/>
          <p:nvPr/>
        </p:nvSpPr>
        <p:spPr>
          <a:xfrm>
            <a:off x="11458" y="5484638"/>
            <a:ext cx="1467197"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ELEMENTARY</a:t>
            </a:r>
            <a:endParaRPr lang="en-US" dirty="0"/>
          </a:p>
        </p:txBody>
      </p:sp>
      <p:sp>
        <p:nvSpPr>
          <p:cNvPr id="43" name="Rectangle 42">
            <a:extLst>
              <a:ext uri="{FF2B5EF4-FFF2-40B4-BE49-F238E27FC236}">
                <a16:creationId xmlns:a16="http://schemas.microsoft.com/office/drawing/2014/main" id="{C68DC7C4-29F1-5E47-A3A5-12F541ABD990}"/>
              </a:ext>
            </a:extLst>
          </p:cNvPr>
          <p:cNvSpPr/>
          <p:nvPr/>
        </p:nvSpPr>
        <p:spPr>
          <a:xfrm>
            <a:off x="-62142" y="4691161"/>
            <a:ext cx="1461426"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6</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Grade Year</a:t>
            </a:r>
            <a:endParaRPr lang="en-US" dirty="0"/>
          </a:p>
        </p:txBody>
      </p:sp>
      <p:sp>
        <p:nvSpPr>
          <p:cNvPr id="44" name="Rectangle 43">
            <a:extLst>
              <a:ext uri="{FF2B5EF4-FFF2-40B4-BE49-F238E27FC236}">
                <a16:creationId xmlns:a16="http://schemas.microsoft.com/office/drawing/2014/main" id="{BCCD4AF9-A4F9-0E4A-AF37-F729A4C5A95D}"/>
              </a:ext>
            </a:extLst>
          </p:cNvPr>
          <p:cNvSpPr/>
          <p:nvPr/>
        </p:nvSpPr>
        <p:spPr>
          <a:xfrm>
            <a:off x="6137984" y="3490176"/>
            <a:ext cx="1520737"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7th Grade Year</a:t>
            </a:r>
            <a:endParaRPr lang="en-US" dirty="0"/>
          </a:p>
        </p:txBody>
      </p:sp>
      <p:grpSp>
        <p:nvGrpSpPr>
          <p:cNvPr id="74" name="Group 73">
            <a:extLst>
              <a:ext uri="{FF2B5EF4-FFF2-40B4-BE49-F238E27FC236}">
                <a16:creationId xmlns:a16="http://schemas.microsoft.com/office/drawing/2014/main" id="{A6491EF9-5658-B941-AB2D-9454CEFE4BED}"/>
              </a:ext>
            </a:extLst>
          </p:cNvPr>
          <p:cNvGrpSpPr/>
          <p:nvPr/>
        </p:nvGrpSpPr>
        <p:grpSpPr>
          <a:xfrm>
            <a:off x="6446631" y="5885360"/>
            <a:ext cx="2437630" cy="656238"/>
            <a:chOff x="5246121" y="5419371"/>
            <a:chExt cx="2437630" cy="656238"/>
          </a:xfrm>
        </p:grpSpPr>
        <p:sp>
          <p:nvSpPr>
            <p:cNvPr id="73" name="Rectangle 72">
              <a:extLst>
                <a:ext uri="{FF2B5EF4-FFF2-40B4-BE49-F238E27FC236}">
                  <a16:creationId xmlns:a16="http://schemas.microsoft.com/office/drawing/2014/main" id="{29AD01AA-5CB8-584C-8B1D-84994EB49077}"/>
                </a:ext>
              </a:extLst>
            </p:cNvPr>
            <p:cNvSpPr/>
            <p:nvPr/>
          </p:nvSpPr>
          <p:spPr>
            <a:xfrm rot="15212">
              <a:off x="5246121" y="5482455"/>
              <a:ext cx="2437630" cy="593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ECA96391-299C-A94F-94B3-71F223E71C43}"/>
                </a:ext>
              </a:extLst>
            </p:cNvPr>
            <p:cNvSpPr/>
            <p:nvPr/>
          </p:nvSpPr>
          <p:spPr>
            <a:xfrm rot="21568552">
              <a:off x="5482666" y="5419371"/>
              <a:ext cx="2197974" cy="646331"/>
            </a:xfrm>
            <a:prstGeom prst="rect">
              <a:avLst/>
            </a:prstGeom>
          </p:spPr>
          <p:txBody>
            <a:bodyPr wrap="none">
              <a:spAutoFit/>
            </a:bodyPr>
            <a:lstStyle/>
            <a:p>
              <a:pPr algn="ctr"/>
              <a:r>
                <a:rPr lang="en-US" dirty="0">
                  <a:latin typeface="Rockwell Extra Bold"/>
                </a:rPr>
                <a:t>ACCELERATED </a:t>
              </a:r>
            </a:p>
            <a:p>
              <a:pPr algn="ctr"/>
              <a:r>
                <a:rPr lang="en-US" dirty="0">
                  <a:latin typeface="Rockwell Extra Bold"/>
                </a:rPr>
                <a:t>PATHWAY</a:t>
              </a:r>
              <a:endParaRPr lang="en-US" dirty="0"/>
            </a:p>
          </p:txBody>
        </p:sp>
      </p:grpSp>
      <p:sp>
        <p:nvSpPr>
          <p:cNvPr id="80" name="Rectangle 79">
            <a:extLst>
              <a:ext uri="{FF2B5EF4-FFF2-40B4-BE49-F238E27FC236}">
                <a16:creationId xmlns:a16="http://schemas.microsoft.com/office/drawing/2014/main" id="{28A7DBFB-2AD7-A043-BD02-D62B0DB14218}"/>
              </a:ext>
            </a:extLst>
          </p:cNvPr>
          <p:cNvSpPr/>
          <p:nvPr/>
        </p:nvSpPr>
        <p:spPr>
          <a:xfrm>
            <a:off x="-21124" y="3655900"/>
            <a:ext cx="1520737"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7th Grade Year</a:t>
            </a:r>
            <a:endParaRPr lang="en-US" dirty="0"/>
          </a:p>
        </p:txBody>
      </p:sp>
      <p:sp>
        <p:nvSpPr>
          <p:cNvPr id="81" name="Rectangle 80">
            <a:extLst>
              <a:ext uri="{FF2B5EF4-FFF2-40B4-BE49-F238E27FC236}">
                <a16:creationId xmlns:a16="http://schemas.microsoft.com/office/drawing/2014/main" id="{99579610-FA55-C543-B283-F6ACF2B0157D}"/>
              </a:ext>
            </a:extLst>
          </p:cNvPr>
          <p:cNvSpPr/>
          <p:nvPr/>
        </p:nvSpPr>
        <p:spPr>
          <a:xfrm>
            <a:off x="-14408" y="2549177"/>
            <a:ext cx="1520737"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8th Grade Year</a:t>
            </a:r>
            <a:endParaRPr lang="en-US" dirty="0"/>
          </a:p>
        </p:txBody>
      </p:sp>
      <p:sp>
        <p:nvSpPr>
          <p:cNvPr id="83" name="Rectangle 82">
            <a:extLst>
              <a:ext uri="{FF2B5EF4-FFF2-40B4-BE49-F238E27FC236}">
                <a16:creationId xmlns:a16="http://schemas.microsoft.com/office/drawing/2014/main" id="{E6C4D6D4-DC14-8E4D-A2BC-2034DFBCAFCC}"/>
              </a:ext>
            </a:extLst>
          </p:cNvPr>
          <p:cNvSpPr/>
          <p:nvPr/>
        </p:nvSpPr>
        <p:spPr>
          <a:xfrm>
            <a:off x="25048" y="1673393"/>
            <a:ext cx="1461426"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9</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Grade Year</a:t>
            </a:r>
            <a:endParaRPr lang="en-US" dirty="0"/>
          </a:p>
        </p:txBody>
      </p:sp>
      <p:sp>
        <p:nvSpPr>
          <p:cNvPr id="85" name="Rectangle 84">
            <a:extLst>
              <a:ext uri="{FF2B5EF4-FFF2-40B4-BE49-F238E27FC236}">
                <a16:creationId xmlns:a16="http://schemas.microsoft.com/office/drawing/2014/main" id="{80253451-9015-0D4F-92C4-DDC78AFD532E}"/>
              </a:ext>
            </a:extLst>
          </p:cNvPr>
          <p:cNvSpPr/>
          <p:nvPr/>
        </p:nvSpPr>
        <p:spPr>
          <a:xfrm>
            <a:off x="1541608" y="1660443"/>
            <a:ext cx="1101584"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Algebra 1 </a:t>
            </a:r>
          </a:p>
        </p:txBody>
      </p:sp>
      <p:sp>
        <p:nvSpPr>
          <p:cNvPr id="86" name="Rectangle 85">
            <a:extLst>
              <a:ext uri="{FF2B5EF4-FFF2-40B4-BE49-F238E27FC236}">
                <a16:creationId xmlns:a16="http://schemas.microsoft.com/office/drawing/2014/main" id="{764B0A3D-E941-7843-ADE5-F392E9DB485C}"/>
              </a:ext>
            </a:extLst>
          </p:cNvPr>
          <p:cNvSpPr/>
          <p:nvPr/>
        </p:nvSpPr>
        <p:spPr>
          <a:xfrm>
            <a:off x="7707081" y="3373636"/>
            <a:ext cx="1101584" cy="646331"/>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Algebra 1 </a:t>
            </a:r>
          </a:p>
          <a:p>
            <a:pPr algn="ctr"/>
            <a:r>
              <a:rPr lang="en-US" b="1" dirty="0">
                <a:latin typeface="Arial Narrow" panose="020B0604020202020204" pitchFamily="34" charset="0"/>
                <a:cs typeface="Arial Narrow" panose="020B0604020202020204" pitchFamily="34" charset="0"/>
              </a:rPr>
              <a:t>Honors</a:t>
            </a:r>
            <a:endParaRPr lang="en-US" dirty="0"/>
          </a:p>
        </p:txBody>
      </p:sp>
      <p:sp>
        <p:nvSpPr>
          <p:cNvPr id="89" name="Rectangle 88">
            <a:extLst>
              <a:ext uri="{FF2B5EF4-FFF2-40B4-BE49-F238E27FC236}">
                <a16:creationId xmlns:a16="http://schemas.microsoft.com/office/drawing/2014/main" id="{0C4A7105-C881-3642-849E-7A1B5DC25419}"/>
              </a:ext>
            </a:extLst>
          </p:cNvPr>
          <p:cNvSpPr/>
          <p:nvPr/>
        </p:nvSpPr>
        <p:spPr>
          <a:xfrm>
            <a:off x="7724574" y="4855629"/>
            <a:ext cx="1088760" cy="646331"/>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6</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Grade </a:t>
            </a:r>
          </a:p>
          <a:p>
            <a:r>
              <a:rPr lang="en-US" b="1" dirty="0">
                <a:latin typeface="Arial Narrow" panose="020B0604020202020204" pitchFamily="34" charset="0"/>
                <a:cs typeface="Arial Narrow" panose="020B0604020202020204" pitchFamily="34" charset="0"/>
              </a:rPr>
              <a:t>Adv. Math</a:t>
            </a:r>
            <a:endParaRPr lang="en-US" dirty="0"/>
          </a:p>
        </p:txBody>
      </p:sp>
      <p:sp>
        <p:nvSpPr>
          <p:cNvPr id="90" name="Rectangle 89">
            <a:extLst>
              <a:ext uri="{FF2B5EF4-FFF2-40B4-BE49-F238E27FC236}">
                <a16:creationId xmlns:a16="http://schemas.microsoft.com/office/drawing/2014/main" id="{A0B0A10E-96CB-0C4A-ACCF-7F3A91B1F4FE}"/>
              </a:ext>
            </a:extLst>
          </p:cNvPr>
          <p:cNvSpPr/>
          <p:nvPr/>
        </p:nvSpPr>
        <p:spPr>
          <a:xfrm>
            <a:off x="7707081" y="5539855"/>
            <a:ext cx="1503938"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5</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Grade Math</a:t>
            </a:r>
            <a:endParaRPr lang="en-US" dirty="0"/>
          </a:p>
        </p:txBody>
      </p:sp>
      <p:sp>
        <p:nvSpPr>
          <p:cNvPr id="91" name="Rectangle 90">
            <a:extLst>
              <a:ext uri="{FF2B5EF4-FFF2-40B4-BE49-F238E27FC236}">
                <a16:creationId xmlns:a16="http://schemas.microsoft.com/office/drawing/2014/main" id="{0A8CC71D-72A7-F145-8D93-AAF072D594BA}"/>
              </a:ext>
            </a:extLst>
          </p:cNvPr>
          <p:cNvSpPr/>
          <p:nvPr/>
        </p:nvSpPr>
        <p:spPr>
          <a:xfrm>
            <a:off x="6102949" y="5057621"/>
            <a:ext cx="1612942" cy="923330"/>
          </a:xfrm>
          <a:prstGeom prst="rect">
            <a:avLst/>
          </a:prstGeom>
        </p:spPr>
        <p:txBody>
          <a:bodyPr wrap="none">
            <a:spAutoFit/>
          </a:bodyPr>
          <a:lstStyle/>
          <a:p>
            <a:pPr algn="ctr"/>
            <a:r>
              <a:rPr lang="en-US" b="1" dirty="0">
                <a:latin typeface="Arial Narrow" panose="020B0604020202020204" pitchFamily="34" charset="0"/>
                <a:cs typeface="Arial Narrow" panose="020B0604020202020204" pitchFamily="34" charset="0"/>
              </a:rPr>
              <a:t>ELEMENTARY</a:t>
            </a:r>
          </a:p>
          <a:p>
            <a:pPr algn="ctr"/>
            <a:r>
              <a:rPr lang="en-US" b="1" dirty="0">
                <a:latin typeface="Arial Narrow" panose="020B0604020202020204" pitchFamily="34" charset="0"/>
                <a:cs typeface="Arial Narrow" panose="020B0604020202020204" pitchFamily="34" charset="0"/>
              </a:rPr>
              <a:t>APRIL-AUGUST</a:t>
            </a:r>
          </a:p>
          <a:p>
            <a:pPr algn="ctr"/>
            <a:r>
              <a:rPr lang="en-US" b="1" dirty="0">
                <a:latin typeface="Arial Narrow" panose="020B0604020202020204" pitchFamily="34" charset="0"/>
                <a:cs typeface="Arial Narrow" panose="020B0604020202020204" pitchFamily="34" charset="0"/>
              </a:rPr>
              <a:t>ONLINE</a:t>
            </a:r>
            <a:endParaRPr lang="en-US" dirty="0"/>
          </a:p>
        </p:txBody>
      </p:sp>
      <p:sp>
        <p:nvSpPr>
          <p:cNvPr id="92" name="Rectangle 91">
            <a:extLst>
              <a:ext uri="{FF2B5EF4-FFF2-40B4-BE49-F238E27FC236}">
                <a16:creationId xmlns:a16="http://schemas.microsoft.com/office/drawing/2014/main" id="{23D3280E-1FFE-CD4A-B23F-EE180B4A28BC}"/>
              </a:ext>
            </a:extLst>
          </p:cNvPr>
          <p:cNvSpPr/>
          <p:nvPr/>
        </p:nvSpPr>
        <p:spPr>
          <a:xfrm>
            <a:off x="6213939" y="4191864"/>
            <a:ext cx="1461426"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6</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Grade Year</a:t>
            </a:r>
            <a:endParaRPr lang="en-US" dirty="0"/>
          </a:p>
        </p:txBody>
      </p:sp>
      <p:sp>
        <p:nvSpPr>
          <p:cNvPr id="93" name="Rectangle 92">
            <a:extLst>
              <a:ext uri="{FF2B5EF4-FFF2-40B4-BE49-F238E27FC236}">
                <a16:creationId xmlns:a16="http://schemas.microsoft.com/office/drawing/2014/main" id="{07BBB6F3-163E-B548-987D-E98F8121ECD1}"/>
              </a:ext>
            </a:extLst>
          </p:cNvPr>
          <p:cNvSpPr/>
          <p:nvPr/>
        </p:nvSpPr>
        <p:spPr>
          <a:xfrm>
            <a:off x="7716223" y="4150408"/>
            <a:ext cx="1122423" cy="646331"/>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7th Grade </a:t>
            </a:r>
          </a:p>
          <a:p>
            <a:r>
              <a:rPr lang="en-US" b="1" dirty="0">
                <a:latin typeface="Arial Narrow" panose="020B0604020202020204" pitchFamily="34" charset="0"/>
                <a:cs typeface="Arial Narrow" panose="020B0604020202020204" pitchFamily="34" charset="0"/>
              </a:rPr>
              <a:t>Adv. Math</a:t>
            </a:r>
            <a:endParaRPr lang="en-US" dirty="0"/>
          </a:p>
        </p:txBody>
      </p:sp>
      <p:grpSp>
        <p:nvGrpSpPr>
          <p:cNvPr id="100" name="Group 99">
            <a:extLst>
              <a:ext uri="{FF2B5EF4-FFF2-40B4-BE49-F238E27FC236}">
                <a16:creationId xmlns:a16="http://schemas.microsoft.com/office/drawing/2014/main" id="{7C638360-9B72-054E-9758-B76FEE9A4B3D}"/>
              </a:ext>
            </a:extLst>
          </p:cNvPr>
          <p:cNvGrpSpPr/>
          <p:nvPr/>
        </p:nvGrpSpPr>
        <p:grpSpPr>
          <a:xfrm>
            <a:off x="3166846" y="1485056"/>
            <a:ext cx="3047080" cy="5069822"/>
            <a:chOff x="2901123" y="1477025"/>
            <a:chExt cx="3047080" cy="5069822"/>
          </a:xfrm>
        </p:grpSpPr>
        <p:cxnSp>
          <p:nvCxnSpPr>
            <p:cNvPr id="78" name="Straight Connector 77">
              <a:extLst>
                <a:ext uri="{FF2B5EF4-FFF2-40B4-BE49-F238E27FC236}">
                  <a16:creationId xmlns:a16="http://schemas.microsoft.com/office/drawing/2014/main" id="{2310A679-63F5-B647-897E-AA63A5F374F9}"/>
                </a:ext>
              </a:extLst>
            </p:cNvPr>
            <p:cNvCxnSpPr/>
            <p:nvPr/>
          </p:nvCxnSpPr>
          <p:spPr>
            <a:xfrm flipV="1">
              <a:off x="4428830" y="1637966"/>
              <a:ext cx="0" cy="429768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B44B7AB9-C99E-AA46-BCA1-7AB9C86C22FE}"/>
                </a:ext>
              </a:extLst>
            </p:cNvPr>
            <p:cNvSpPr/>
            <p:nvPr/>
          </p:nvSpPr>
          <p:spPr>
            <a:xfrm>
              <a:off x="4476146" y="4485068"/>
              <a:ext cx="1088760" cy="646331"/>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6</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Grade </a:t>
              </a:r>
            </a:p>
            <a:p>
              <a:r>
                <a:rPr lang="en-US" b="1" dirty="0">
                  <a:latin typeface="Arial Narrow" panose="020B0604020202020204" pitchFamily="34" charset="0"/>
                  <a:cs typeface="Arial Narrow" panose="020B0604020202020204" pitchFamily="34" charset="0"/>
                </a:rPr>
                <a:t>Adv. Math</a:t>
              </a:r>
              <a:endParaRPr lang="en-US" dirty="0"/>
            </a:p>
          </p:txBody>
        </p:sp>
        <p:sp>
          <p:nvSpPr>
            <p:cNvPr id="45" name="Rectangle 44">
              <a:extLst>
                <a:ext uri="{FF2B5EF4-FFF2-40B4-BE49-F238E27FC236}">
                  <a16:creationId xmlns:a16="http://schemas.microsoft.com/office/drawing/2014/main" id="{0797917C-2A82-FC4C-813F-C48B07AC2648}"/>
                </a:ext>
              </a:extLst>
            </p:cNvPr>
            <p:cNvSpPr/>
            <p:nvPr/>
          </p:nvSpPr>
          <p:spPr>
            <a:xfrm>
              <a:off x="2901123" y="2549177"/>
              <a:ext cx="1520737"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8th Grade Year</a:t>
              </a:r>
              <a:endParaRPr lang="en-US" dirty="0"/>
            </a:p>
          </p:txBody>
        </p:sp>
        <p:sp>
          <p:nvSpPr>
            <p:cNvPr id="46" name="Rectangle 45">
              <a:extLst>
                <a:ext uri="{FF2B5EF4-FFF2-40B4-BE49-F238E27FC236}">
                  <a16:creationId xmlns:a16="http://schemas.microsoft.com/office/drawing/2014/main" id="{0B8A2667-E950-5841-BA2B-4C1FE838B858}"/>
                </a:ext>
              </a:extLst>
            </p:cNvPr>
            <p:cNvSpPr/>
            <p:nvPr/>
          </p:nvSpPr>
          <p:spPr>
            <a:xfrm>
              <a:off x="4428830" y="3422009"/>
              <a:ext cx="1122423" cy="646331"/>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7th Grade </a:t>
              </a:r>
            </a:p>
            <a:p>
              <a:r>
                <a:rPr lang="en-US" b="1" dirty="0">
                  <a:latin typeface="Arial Narrow" panose="020B0604020202020204" pitchFamily="34" charset="0"/>
                  <a:cs typeface="Arial Narrow" panose="020B0604020202020204" pitchFamily="34" charset="0"/>
                </a:rPr>
                <a:t>Adv. Math</a:t>
              </a:r>
              <a:endParaRPr lang="en-US" dirty="0"/>
            </a:p>
          </p:txBody>
        </p:sp>
        <p:sp>
          <p:nvSpPr>
            <p:cNvPr id="49" name="Rectangle 48">
              <a:extLst>
                <a:ext uri="{FF2B5EF4-FFF2-40B4-BE49-F238E27FC236}">
                  <a16:creationId xmlns:a16="http://schemas.microsoft.com/office/drawing/2014/main" id="{BF86754C-C19A-404C-AEC8-65F4B5AA591D}"/>
                </a:ext>
              </a:extLst>
            </p:cNvPr>
            <p:cNvSpPr/>
            <p:nvPr/>
          </p:nvSpPr>
          <p:spPr>
            <a:xfrm>
              <a:off x="4450521" y="1477025"/>
              <a:ext cx="1122423" cy="646331"/>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Geometry </a:t>
              </a:r>
            </a:p>
            <a:p>
              <a:pPr algn="ctr"/>
              <a:r>
                <a:rPr lang="en-US" b="1" dirty="0">
                  <a:latin typeface="Arial Narrow" panose="020B0604020202020204" pitchFamily="34" charset="0"/>
                  <a:cs typeface="Arial Narrow" panose="020B0604020202020204" pitchFamily="34" charset="0"/>
                </a:rPr>
                <a:t>Honors</a:t>
              </a:r>
              <a:endParaRPr lang="en-US" dirty="0"/>
            </a:p>
          </p:txBody>
        </p:sp>
        <p:sp>
          <p:nvSpPr>
            <p:cNvPr id="50" name="Rectangle 49">
              <a:extLst>
                <a:ext uri="{FF2B5EF4-FFF2-40B4-BE49-F238E27FC236}">
                  <a16:creationId xmlns:a16="http://schemas.microsoft.com/office/drawing/2014/main" id="{41A01A7B-FB81-9042-B590-4ACAC339505E}"/>
                </a:ext>
              </a:extLst>
            </p:cNvPr>
            <p:cNvSpPr/>
            <p:nvPr/>
          </p:nvSpPr>
          <p:spPr>
            <a:xfrm>
              <a:off x="2944926" y="1546102"/>
              <a:ext cx="1461426"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9</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Grade Year</a:t>
              </a:r>
              <a:endParaRPr lang="en-US" dirty="0"/>
            </a:p>
          </p:txBody>
        </p:sp>
        <p:sp>
          <p:nvSpPr>
            <p:cNvPr id="69" name="Rectangle 68">
              <a:extLst>
                <a:ext uri="{FF2B5EF4-FFF2-40B4-BE49-F238E27FC236}">
                  <a16:creationId xmlns:a16="http://schemas.microsoft.com/office/drawing/2014/main" id="{1FE6346D-DF73-E947-8466-48E4ACC6C087}"/>
                </a:ext>
              </a:extLst>
            </p:cNvPr>
            <p:cNvSpPr/>
            <p:nvPr/>
          </p:nvSpPr>
          <p:spPr>
            <a:xfrm>
              <a:off x="4413396" y="2386575"/>
              <a:ext cx="1101584" cy="646331"/>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Algebra 1 </a:t>
              </a:r>
            </a:p>
            <a:p>
              <a:pPr algn="ctr"/>
              <a:r>
                <a:rPr lang="en-US" b="1" dirty="0">
                  <a:latin typeface="Arial Narrow" panose="020B0604020202020204" pitchFamily="34" charset="0"/>
                  <a:cs typeface="Arial Narrow" panose="020B0604020202020204" pitchFamily="34" charset="0"/>
                </a:rPr>
                <a:t>Honors</a:t>
              </a:r>
              <a:endParaRPr lang="en-US" dirty="0"/>
            </a:p>
          </p:txBody>
        </p:sp>
        <p:grpSp>
          <p:nvGrpSpPr>
            <p:cNvPr id="71" name="Group 70">
              <a:extLst>
                <a:ext uri="{FF2B5EF4-FFF2-40B4-BE49-F238E27FC236}">
                  <a16:creationId xmlns:a16="http://schemas.microsoft.com/office/drawing/2014/main" id="{E8853E98-268B-D24C-9690-AD30BAAA229D}"/>
                </a:ext>
              </a:extLst>
            </p:cNvPr>
            <p:cNvGrpSpPr/>
            <p:nvPr/>
          </p:nvGrpSpPr>
          <p:grpSpPr>
            <a:xfrm rot="1183899">
              <a:off x="3528959" y="5862585"/>
              <a:ext cx="1828283" cy="684262"/>
              <a:chOff x="2258380" y="4016188"/>
              <a:chExt cx="1828283" cy="684262"/>
            </a:xfrm>
          </p:grpSpPr>
          <p:sp>
            <p:nvSpPr>
              <p:cNvPr id="10" name="Rectangle 9">
                <a:extLst>
                  <a:ext uri="{FF2B5EF4-FFF2-40B4-BE49-F238E27FC236}">
                    <a16:creationId xmlns:a16="http://schemas.microsoft.com/office/drawing/2014/main" id="{E9B5EE4E-6EFF-514C-ADC1-CF7EA3E31A90}"/>
                  </a:ext>
                </a:extLst>
              </p:cNvPr>
              <p:cNvSpPr/>
              <p:nvPr/>
            </p:nvSpPr>
            <p:spPr>
              <a:xfrm rot="20431313">
                <a:off x="2258380" y="4100724"/>
                <a:ext cx="1828283" cy="599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86D5F730-FC06-C54A-9953-1FF0016E18D8}"/>
                  </a:ext>
                </a:extLst>
              </p:cNvPr>
              <p:cNvSpPr/>
              <p:nvPr/>
            </p:nvSpPr>
            <p:spPr>
              <a:xfrm rot="20384653">
                <a:off x="2366097" y="4016188"/>
                <a:ext cx="1703928" cy="646331"/>
              </a:xfrm>
              <a:prstGeom prst="rect">
                <a:avLst/>
              </a:prstGeom>
            </p:spPr>
            <p:txBody>
              <a:bodyPr wrap="none">
                <a:spAutoFit/>
              </a:bodyPr>
              <a:lstStyle/>
              <a:p>
                <a:pPr algn="ctr"/>
                <a:r>
                  <a:rPr lang="en-US" dirty="0">
                    <a:latin typeface="Rockwell Extra Bold"/>
                  </a:rPr>
                  <a:t>ADVANCED </a:t>
                </a:r>
              </a:p>
              <a:p>
                <a:pPr algn="ctr"/>
                <a:r>
                  <a:rPr lang="en-US" dirty="0">
                    <a:latin typeface="Rockwell Extra Bold"/>
                  </a:rPr>
                  <a:t>PATHWAY</a:t>
                </a:r>
                <a:endParaRPr lang="en-US" dirty="0"/>
              </a:p>
            </p:txBody>
          </p:sp>
        </p:grpSp>
        <p:sp>
          <p:nvSpPr>
            <p:cNvPr id="82" name="Rectangle 81">
              <a:extLst>
                <a:ext uri="{FF2B5EF4-FFF2-40B4-BE49-F238E27FC236}">
                  <a16:creationId xmlns:a16="http://schemas.microsoft.com/office/drawing/2014/main" id="{5C047506-CEC0-F748-B2B8-E89C4C7319E5}"/>
                </a:ext>
              </a:extLst>
            </p:cNvPr>
            <p:cNvSpPr/>
            <p:nvPr/>
          </p:nvSpPr>
          <p:spPr>
            <a:xfrm>
              <a:off x="3004497" y="4676347"/>
              <a:ext cx="1461426"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6</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Grade Year</a:t>
              </a:r>
              <a:endParaRPr lang="en-US" dirty="0"/>
            </a:p>
          </p:txBody>
        </p:sp>
        <p:sp>
          <p:nvSpPr>
            <p:cNvPr id="87" name="Rectangle 86">
              <a:extLst>
                <a:ext uri="{FF2B5EF4-FFF2-40B4-BE49-F238E27FC236}">
                  <a16:creationId xmlns:a16="http://schemas.microsoft.com/office/drawing/2014/main" id="{C4BE7EDB-AF3F-B847-BF46-6D6B332413A3}"/>
                </a:ext>
              </a:extLst>
            </p:cNvPr>
            <p:cNvSpPr/>
            <p:nvPr/>
          </p:nvSpPr>
          <p:spPr>
            <a:xfrm>
              <a:off x="4444265" y="5510623"/>
              <a:ext cx="1503938"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5</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Grade Math</a:t>
              </a:r>
              <a:endParaRPr lang="en-US" dirty="0"/>
            </a:p>
          </p:txBody>
        </p:sp>
        <p:sp>
          <p:nvSpPr>
            <p:cNvPr id="88" name="Rectangle 87">
              <a:extLst>
                <a:ext uri="{FF2B5EF4-FFF2-40B4-BE49-F238E27FC236}">
                  <a16:creationId xmlns:a16="http://schemas.microsoft.com/office/drawing/2014/main" id="{D558898F-B6E9-674F-AA7F-2B9F9A7CEFD8}"/>
                </a:ext>
              </a:extLst>
            </p:cNvPr>
            <p:cNvSpPr/>
            <p:nvPr/>
          </p:nvSpPr>
          <p:spPr>
            <a:xfrm>
              <a:off x="3033729" y="5519286"/>
              <a:ext cx="1467197"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ELEMENTARY</a:t>
              </a:r>
              <a:endParaRPr lang="en-US" dirty="0"/>
            </a:p>
          </p:txBody>
        </p:sp>
        <p:sp>
          <p:nvSpPr>
            <p:cNvPr id="94" name="Rectangle 93">
              <a:extLst>
                <a:ext uri="{FF2B5EF4-FFF2-40B4-BE49-F238E27FC236}">
                  <a16:creationId xmlns:a16="http://schemas.microsoft.com/office/drawing/2014/main" id="{30F05F96-458C-1443-85CE-87DA3934CE59}"/>
                </a:ext>
              </a:extLst>
            </p:cNvPr>
            <p:cNvSpPr/>
            <p:nvPr/>
          </p:nvSpPr>
          <p:spPr>
            <a:xfrm>
              <a:off x="2930574" y="3643202"/>
              <a:ext cx="1520737"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7th Grade Year</a:t>
              </a:r>
              <a:endParaRPr lang="en-US" dirty="0"/>
            </a:p>
          </p:txBody>
        </p:sp>
      </p:grpSp>
      <p:sp>
        <p:nvSpPr>
          <p:cNvPr id="95" name="Rectangle 94">
            <a:extLst>
              <a:ext uri="{FF2B5EF4-FFF2-40B4-BE49-F238E27FC236}">
                <a16:creationId xmlns:a16="http://schemas.microsoft.com/office/drawing/2014/main" id="{40539F6F-DA8C-8D4A-BDFD-37EEA734E71D}"/>
              </a:ext>
            </a:extLst>
          </p:cNvPr>
          <p:cNvSpPr/>
          <p:nvPr/>
        </p:nvSpPr>
        <p:spPr>
          <a:xfrm>
            <a:off x="7711307" y="2559572"/>
            <a:ext cx="1122423" cy="646331"/>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Geometry </a:t>
            </a:r>
          </a:p>
          <a:p>
            <a:pPr algn="ctr"/>
            <a:r>
              <a:rPr lang="en-US" b="1" dirty="0">
                <a:latin typeface="Arial Narrow" panose="020B0604020202020204" pitchFamily="34" charset="0"/>
                <a:cs typeface="Arial Narrow" panose="020B0604020202020204" pitchFamily="34" charset="0"/>
              </a:rPr>
              <a:t>Honors</a:t>
            </a:r>
            <a:endParaRPr lang="en-US" dirty="0"/>
          </a:p>
        </p:txBody>
      </p:sp>
      <p:sp>
        <p:nvSpPr>
          <p:cNvPr id="96" name="Rectangle 95">
            <a:extLst>
              <a:ext uri="{FF2B5EF4-FFF2-40B4-BE49-F238E27FC236}">
                <a16:creationId xmlns:a16="http://schemas.microsoft.com/office/drawing/2014/main" id="{9C01A8B7-228E-9C43-8F70-C8878C6E4612}"/>
              </a:ext>
            </a:extLst>
          </p:cNvPr>
          <p:cNvSpPr/>
          <p:nvPr/>
        </p:nvSpPr>
        <p:spPr>
          <a:xfrm>
            <a:off x="6204020" y="1591236"/>
            <a:ext cx="1461426"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9</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Grade Year</a:t>
            </a:r>
            <a:endParaRPr lang="en-US" dirty="0"/>
          </a:p>
        </p:txBody>
      </p:sp>
      <p:sp>
        <p:nvSpPr>
          <p:cNvPr id="97" name="Rectangle 96">
            <a:extLst>
              <a:ext uri="{FF2B5EF4-FFF2-40B4-BE49-F238E27FC236}">
                <a16:creationId xmlns:a16="http://schemas.microsoft.com/office/drawing/2014/main" id="{54F14A58-42CD-9A46-8DC8-000140C148CE}"/>
              </a:ext>
            </a:extLst>
          </p:cNvPr>
          <p:cNvSpPr/>
          <p:nvPr/>
        </p:nvSpPr>
        <p:spPr>
          <a:xfrm>
            <a:off x="6162204" y="2660872"/>
            <a:ext cx="1520737"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8th Grade Year</a:t>
            </a:r>
            <a:endParaRPr lang="en-US" dirty="0"/>
          </a:p>
        </p:txBody>
      </p:sp>
      <p:sp>
        <p:nvSpPr>
          <p:cNvPr id="98" name="Rectangle 97">
            <a:extLst>
              <a:ext uri="{FF2B5EF4-FFF2-40B4-BE49-F238E27FC236}">
                <a16:creationId xmlns:a16="http://schemas.microsoft.com/office/drawing/2014/main" id="{4D5F8281-7D2A-DD4E-944E-BA4DCBBCEC0E}"/>
              </a:ext>
            </a:extLst>
          </p:cNvPr>
          <p:cNvSpPr/>
          <p:nvPr/>
        </p:nvSpPr>
        <p:spPr>
          <a:xfrm>
            <a:off x="7735704" y="1615067"/>
            <a:ext cx="1101584" cy="646331"/>
          </a:xfrm>
          <a:prstGeom prst="rect">
            <a:avLst/>
          </a:prstGeom>
        </p:spPr>
        <p:txBody>
          <a:bodyPr wrap="none">
            <a:spAutoFit/>
          </a:bodyPr>
          <a:lstStyle/>
          <a:p>
            <a:pPr algn="ctr"/>
            <a:r>
              <a:rPr lang="en-US" b="1" dirty="0">
                <a:latin typeface="Arial Narrow" panose="020B0604020202020204" pitchFamily="34" charset="0"/>
                <a:cs typeface="Arial Narrow" panose="020B0604020202020204" pitchFamily="34" charset="0"/>
              </a:rPr>
              <a:t>Algebra 2 </a:t>
            </a:r>
          </a:p>
          <a:p>
            <a:pPr algn="ctr"/>
            <a:r>
              <a:rPr lang="en-US" b="1" dirty="0">
                <a:latin typeface="Arial Narrow" panose="020B0604020202020204" pitchFamily="34" charset="0"/>
                <a:cs typeface="Arial Narrow" panose="020B0604020202020204" pitchFamily="34" charset="0"/>
              </a:rPr>
              <a:t>Honors</a:t>
            </a:r>
            <a:endParaRPr lang="en-US" dirty="0"/>
          </a:p>
        </p:txBody>
      </p:sp>
      <p:sp>
        <p:nvSpPr>
          <p:cNvPr id="99" name="Rectangle 98">
            <a:extLst>
              <a:ext uri="{FF2B5EF4-FFF2-40B4-BE49-F238E27FC236}">
                <a16:creationId xmlns:a16="http://schemas.microsoft.com/office/drawing/2014/main" id="{22A0843A-3A6A-9343-B5F4-1C0695327CD6}"/>
              </a:ext>
            </a:extLst>
          </p:cNvPr>
          <p:cNvSpPr/>
          <p:nvPr/>
        </p:nvSpPr>
        <p:spPr>
          <a:xfrm>
            <a:off x="1506329" y="4699396"/>
            <a:ext cx="1563248"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6th Grade Math</a:t>
            </a:r>
            <a:endParaRPr lang="en-US" dirty="0"/>
          </a:p>
        </p:txBody>
      </p:sp>
      <p:sp>
        <p:nvSpPr>
          <p:cNvPr id="101" name="Rectangle 100">
            <a:extLst>
              <a:ext uri="{FF2B5EF4-FFF2-40B4-BE49-F238E27FC236}">
                <a16:creationId xmlns:a16="http://schemas.microsoft.com/office/drawing/2014/main" id="{148D4EE7-ADC1-1D4F-8CD4-0E7EE1E9E798}"/>
              </a:ext>
            </a:extLst>
          </p:cNvPr>
          <p:cNvSpPr/>
          <p:nvPr/>
        </p:nvSpPr>
        <p:spPr>
          <a:xfrm>
            <a:off x="1532539" y="3674498"/>
            <a:ext cx="1563248"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7th Grade Math</a:t>
            </a:r>
            <a:endParaRPr lang="en-US" dirty="0"/>
          </a:p>
        </p:txBody>
      </p:sp>
      <p:sp>
        <p:nvSpPr>
          <p:cNvPr id="102" name="Rectangle 101">
            <a:extLst>
              <a:ext uri="{FF2B5EF4-FFF2-40B4-BE49-F238E27FC236}">
                <a16:creationId xmlns:a16="http://schemas.microsoft.com/office/drawing/2014/main" id="{9163B6F5-4118-E541-853A-8BF16A3486AA}"/>
              </a:ext>
            </a:extLst>
          </p:cNvPr>
          <p:cNvSpPr/>
          <p:nvPr/>
        </p:nvSpPr>
        <p:spPr>
          <a:xfrm>
            <a:off x="1572345" y="2593067"/>
            <a:ext cx="1258678"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Pre-Algebra</a:t>
            </a:r>
            <a:endParaRPr lang="en-US" dirty="0"/>
          </a:p>
        </p:txBody>
      </p:sp>
      <p:sp>
        <p:nvSpPr>
          <p:cNvPr id="106" name="Rectangle 105">
            <a:extLst>
              <a:ext uri="{FF2B5EF4-FFF2-40B4-BE49-F238E27FC236}">
                <a16:creationId xmlns:a16="http://schemas.microsoft.com/office/drawing/2014/main" id="{4B080735-A728-2F44-9423-174645E3AD80}"/>
              </a:ext>
            </a:extLst>
          </p:cNvPr>
          <p:cNvSpPr/>
          <p:nvPr/>
        </p:nvSpPr>
        <p:spPr>
          <a:xfrm>
            <a:off x="1374983" y="715128"/>
            <a:ext cx="6844379" cy="646331"/>
          </a:xfrm>
          <a:prstGeom prst="rect">
            <a:avLst/>
          </a:prstGeom>
        </p:spPr>
        <p:txBody>
          <a:bodyPr wrap="square">
            <a:spAutoFit/>
          </a:bodyPr>
          <a:lstStyle/>
          <a:p>
            <a:pPr algn="ctr"/>
            <a:r>
              <a:rPr lang="en-US" b="1" u="sng" dirty="0">
                <a:latin typeface="Arial Narrow" panose="020B0604020202020204" pitchFamily="34" charset="0"/>
                <a:cs typeface="Arial Narrow" panose="020B0604020202020204" pitchFamily="34" charset="0"/>
              </a:rPr>
              <a:t>Teacher will recommend for Advanced &amp; Accelerated Math </a:t>
            </a:r>
          </a:p>
          <a:p>
            <a:pPr algn="ctr"/>
            <a:r>
              <a:rPr lang="en-US" b="1" u="sng" dirty="0">
                <a:latin typeface="Arial Narrow" panose="020B0604020202020204" pitchFamily="34" charset="0"/>
                <a:cs typeface="Arial Narrow" panose="020B0604020202020204" pitchFamily="34" charset="0"/>
              </a:rPr>
              <a:t>with a signature on the Course Card.</a:t>
            </a:r>
            <a:r>
              <a:rPr lang="en-US" b="1" dirty="0">
                <a:latin typeface="Arial Narrow" panose="020B0604020202020204" pitchFamily="34" charset="0"/>
                <a:cs typeface="Arial Narrow" panose="020B0604020202020204" pitchFamily="34" charset="0"/>
              </a:rPr>
              <a:t> </a:t>
            </a:r>
            <a:endParaRPr lang="en-US" b="1" dirty="0"/>
          </a:p>
        </p:txBody>
      </p:sp>
    </p:spTree>
    <p:extLst>
      <p:ext uri="{BB962C8B-B14F-4D97-AF65-F5344CB8AC3E}">
        <p14:creationId xmlns:p14="http://schemas.microsoft.com/office/powerpoint/2010/main" val="3195510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E76F75-32CC-4E47-B9B3-E1A960510122}"/>
              </a:ext>
            </a:extLst>
          </p:cNvPr>
          <p:cNvSpPr>
            <a:spLocks noGrp="1"/>
          </p:cNvSpPr>
          <p:nvPr>
            <p:ph idx="1"/>
          </p:nvPr>
        </p:nvSpPr>
        <p:spPr>
          <a:xfrm>
            <a:off x="335556" y="1311889"/>
            <a:ext cx="8421678" cy="5341261"/>
          </a:xfrm>
        </p:spPr>
        <p:txBody>
          <a:bodyPr>
            <a:normAutofit lnSpcReduction="10000"/>
          </a:bodyPr>
          <a:lstStyle/>
          <a:p>
            <a:r>
              <a:rPr lang="en-US" sz="2800" dirty="0">
                <a:latin typeface="Arial Narrow"/>
                <a:cs typeface="Calibri"/>
              </a:rPr>
              <a:t>6th grade Advanced Math will learn 6th and half of the 7th grade standards. These students will take the 6th grade math FAST.</a:t>
            </a:r>
          </a:p>
          <a:p>
            <a:endParaRPr lang="en-US" sz="2800" dirty="0">
              <a:latin typeface="Arial Narrow"/>
              <a:cs typeface="Calibri"/>
            </a:endParaRPr>
          </a:p>
          <a:p>
            <a:r>
              <a:rPr lang="en-US" sz="2800" dirty="0">
                <a:latin typeface="Arial Narrow"/>
                <a:cs typeface="Calibri"/>
              </a:rPr>
              <a:t>7th grade Advanced Math will learn the rest of the 7th and 8th grade standards. These students will take the 8th grade math FAST.</a:t>
            </a:r>
          </a:p>
          <a:p>
            <a:endParaRPr lang="en-US" sz="2800" dirty="0">
              <a:latin typeface="Arial Narrow"/>
              <a:cs typeface="Calibri"/>
            </a:endParaRPr>
          </a:p>
          <a:p>
            <a:r>
              <a:rPr lang="en-US" sz="2800" dirty="0">
                <a:latin typeface="Arial Narrow"/>
                <a:cs typeface="Calibri"/>
              </a:rPr>
              <a:t>Elementary teachers are very aware of their students’ successes. Teacher recommendation based on observations,  interactions, MAP NWEA, FAST, and current academic success. We value your guidance.</a:t>
            </a:r>
          </a:p>
        </p:txBody>
      </p:sp>
      <p:sp>
        <p:nvSpPr>
          <p:cNvPr id="7" name="Title 1">
            <a:extLst>
              <a:ext uri="{FF2B5EF4-FFF2-40B4-BE49-F238E27FC236}">
                <a16:creationId xmlns:a16="http://schemas.microsoft.com/office/drawing/2014/main" id="{D696AFEB-4DA1-4BDC-9D33-1348AF3EF265}"/>
              </a:ext>
            </a:extLst>
          </p:cNvPr>
          <p:cNvSpPr txBox="1">
            <a:spLocks/>
          </p:cNvSpPr>
          <p:nvPr/>
        </p:nvSpPr>
        <p:spPr>
          <a:xfrm>
            <a:off x="45990" y="33466"/>
            <a:ext cx="7772400" cy="1025100"/>
          </a:xfrm>
          <a:prstGeom prst="rect">
            <a:avLst/>
          </a:prstGeom>
          <a:effectLst/>
        </p:spPr>
        <p:txBody>
          <a:bodyPr vert="horz" lIns="91440" tIns="45720" rIns="91440" bIns="45720" rtlCol="0" anchor="ctr">
            <a:normAutofit fontScale="90000"/>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a:latin typeface="Rockwell Extra Bold"/>
              </a:rPr>
              <a:t>Acceleration options</a:t>
            </a:r>
            <a:endParaRPr lang="en-US">
              <a:latin typeface="Rockwell Extra Bold"/>
            </a:endParaRPr>
          </a:p>
        </p:txBody>
      </p:sp>
      <p:sp>
        <p:nvSpPr>
          <p:cNvPr id="9" name="Title 1">
            <a:extLst>
              <a:ext uri="{FF2B5EF4-FFF2-40B4-BE49-F238E27FC236}">
                <a16:creationId xmlns:a16="http://schemas.microsoft.com/office/drawing/2014/main" id="{94FA7C96-1634-4EA8-909A-A736D7C3FA07}"/>
              </a:ext>
            </a:extLst>
          </p:cNvPr>
          <p:cNvSpPr txBox="1">
            <a:spLocks/>
          </p:cNvSpPr>
          <p:nvPr/>
        </p:nvSpPr>
        <p:spPr>
          <a:xfrm>
            <a:off x="2281490" y="551085"/>
            <a:ext cx="5729880" cy="102510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a:latin typeface="Rockwell Extra Bold"/>
              </a:rPr>
              <a:t>mathematics</a:t>
            </a:r>
            <a:endParaRPr lang="en-US" sz="3200">
              <a:cs typeface="Calibri Light"/>
            </a:endParaRPr>
          </a:p>
        </p:txBody>
      </p:sp>
      <p:pic>
        <p:nvPicPr>
          <p:cNvPr id="11" name="Picture 10" descr="A picture containing clipart&#10;&#10;Description generated with high confidence">
            <a:extLst>
              <a:ext uri="{FF2B5EF4-FFF2-40B4-BE49-F238E27FC236}">
                <a16:creationId xmlns:a16="http://schemas.microsoft.com/office/drawing/2014/main" id="{57809388-C22E-47E9-A79A-762240FD0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045" y="135950"/>
            <a:ext cx="1235056" cy="1209260"/>
          </a:xfrm>
          <a:prstGeom prst="rect">
            <a:avLst/>
          </a:prstGeom>
        </p:spPr>
      </p:pic>
    </p:spTree>
    <p:extLst>
      <p:ext uri="{BB962C8B-B14F-4D97-AF65-F5344CB8AC3E}">
        <p14:creationId xmlns:p14="http://schemas.microsoft.com/office/powerpoint/2010/main" val="2871278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0F70E-E240-43EA-9C6E-56A2C2A76B0C}"/>
              </a:ext>
            </a:extLst>
          </p:cNvPr>
          <p:cNvSpPr>
            <a:spLocks noGrp="1"/>
          </p:cNvSpPr>
          <p:nvPr>
            <p:ph type="title"/>
          </p:nvPr>
        </p:nvSpPr>
        <p:spPr>
          <a:xfrm>
            <a:off x="92672" y="554200"/>
            <a:ext cx="8042403" cy="1456267"/>
          </a:xfrm>
        </p:spPr>
        <p:txBody>
          <a:bodyPr vert="horz" lIns="91440" tIns="45720" rIns="91440" bIns="45720" rtlCol="0" anchor="ctr">
            <a:noAutofit/>
          </a:bodyPr>
          <a:lstStyle/>
          <a:p>
            <a:pPr algn="ctr"/>
            <a:r>
              <a:rPr lang="en-US" sz="4000" dirty="0">
                <a:latin typeface="Rockwell Extra Bold"/>
                <a:cs typeface="Calibri Light"/>
              </a:rPr>
              <a:t>Summer math acceleration </a:t>
            </a:r>
            <a:br>
              <a:rPr lang="en-US" sz="4000" dirty="0">
                <a:latin typeface="Rockwell Extra Bold"/>
                <a:cs typeface="Calibri Light"/>
              </a:rPr>
            </a:br>
            <a:r>
              <a:rPr lang="en-US" sz="4000" dirty="0">
                <a:latin typeface="Rockwell Extra Bold"/>
                <a:cs typeface="Calibri Light"/>
              </a:rPr>
              <a:t>program</a:t>
            </a:r>
            <a:endParaRPr lang="en-US" sz="4000" dirty="0">
              <a:cs typeface="Calibri Light"/>
            </a:endParaRPr>
          </a:p>
          <a:p>
            <a:pPr algn="ctr"/>
            <a:endParaRPr lang="en-US" sz="4000" dirty="0">
              <a:latin typeface="Rockwell Extra Bold"/>
              <a:cs typeface="Calibri Light"/>
            </a:endParaRPr>
          </a:p>
        </p:txBody>
      </p:sp>
      <p:pic>
        <p:nvPicPr>
          <p:cNvPr id="4" name="Picture 4" descr="A picture containing clipart&#10;&#10;Description generated with high confidence">
            <a:extLst>
              <a:ext uri="{FF2B5EF4-FFF2-40B4-BE49-F238E27FC236}">
                <a16:creationId xmlns:a16="http://schemas.microsoft.com/office/drawing/2014/main" id="{4BDF245E-79D2-47B6-9F9A-44D49E646734}"/>
              </a:ext>
            </a:extLst>
          </p:cNvPr>
          <p:cNvPicPr>
            <a:picLocks noChangeAspect="1"/>
          </p:cNvPicPr>
          <p:nvPr/>
        </p:nvPicPr>
        <p:blipFill>
          <a:blip r:embed="rId3"/>
          <a:stretch>
            <a:fillRect/>
          </a:stretch>
        </p:blipFill>
        <p:spPr>
          <a:xfrm>
            <a:off x="2077689" y="4757486"/>
            <a:ext cx="4623402" cy="1955606"/>
          </a:xfrm>
          <a:prstGeom prst="rect">
            <a:avLst/>
          </a:prstGeom>
        </p:spPr>
      </p:pic>
      <p:pic>
        <p:nvPicPr>
          <p:cNvPr id="7" name="Picture 6" descr="A picture containing clipart&#10;&#10;Description generated with high confidence">
            <a:extLst>
              <a:ext uri="{FF2B5EF4-FFF2-40B4-BE49-F238E27FC236}">
                <a16:creationId xmlns:a16="http://schemas.microsoft.com/office/drawing/2014/main" id="{17454785-5440-4B1B-9885-F411E8322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389" y="135950"/>
            <a:ext cx="1477712" cy="1452813"/>
          </a:xfrm>
          <a:prstGeom prst="rect">
            <a:avLst/>
          </a:prstGeom>
        </p:spPr>
      </p:pic>
      <p:sp>
        <p:nvSpPr>
          <p:cNvPr id="11" name="Content Placeholder 2">
            <a:extLst>
              <a:ext uri="{FF2B5EF4-FFF2-40B4-BE49-F238E27FC236}">
                <a16:creationId xmlns:a16="http://schemas.microsoft.com/office/drawing/2014/main" id="{249E23F0-F870-480F-9D59-9B2E54CF8C19}"/>
              </a:ext>
            </a:extLst>
          </p:cNvPr>
          <p:cNvSpPr txBox="1">
            <a:spLocks/>
          </p:cNvSpPr>
          <p:nvPr/>
        </p:nvSpPr>
        <p:spPr>
          <a:xfrm>
            <a:off x="362513" y="1593909"/>
            <a:ext cx="8688815" cy="3381600"/>
          </a:xfrm>
          <a:prstGeom prst="rect">
            <a:avLst/>
          </a:prstGeom>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endParaRPr lang="en-US" sz="2400" dirty="0">
              <a:cs typeface="Calibri"/>
            </a:endParaRPr>
          </a:p>
          <a:p>
            <a:pPr fontAlgn="base"/>
            <a:r>
              <a:rPr lang="en-US" sz="2400" dirty="0">
                <a:latin typeface="Arial Narrow" panose="020B0604020202020204" pitchFamily="34" charset="0"/>
                <a:cs typeface="Arial Narrow" panose="020B0604020202020204" pitchFamily="34" charset="0"/>
              </a:rPr>
              <a:t>In partnership with Pasco </a:t>
            </a:r>
            <a:r>
              <a:rPr lang="en-US" sz="2400" dirty="0" err="1">
                <a:latin typeface="Arial Narrow" panose="020B0604020202020204" pitchFamily="34" charset="0"/>
                <a:cs typeface="Arial Narrow" panose="020B0604020202020204" pitchFamily="34" charset="0"/>
              </a:rPr>
              <a:t>eSchool</a:t>
            </a:r>
            <a:r>
              <a:rPr lang="en-US" sz="2400" dirty="0">
                <a:latin typeface="Arial Narrow" panose="020B0604020202020204" pitchFamily="34" charset="0"/>
                <a:cs typeface="Arial Narrow" panose="020B0604020202020204" pitchFamily="34" charset="0"/>
              </a:rPr>
              <a:t>, we are proud to present the option of a summer math acceleration program for incoming RRMS students. Students will take 6th Grade Advanced Math from April – August with Pasco </a:t>
            </a:r>
            <a:r>
              <a:rPr lang="en-US" sz="2400" dirty="0" err="1">
                <a:latin typeface="Arial Narrow" panose="020B0604020202020204" pitchFamily="34" charset="0"/>
                <a:cs typeface="Arial Narrow" panose="020B0604020202020204" pitchFamily="34" charset="0"/>
              </a:rPr>
              <a:t>eSchool</a:t>
            </a:r>
            <a:r>
              <a:rPr lang="en-US" sz="2400" dirty="0">
                <a:latin typeface="Arial Narrow" panose="020B0604020202020204" pitchFamily="34" charset="0"/>
                <a:cs typeface="Arial Narrow" panose="020B0604020202020204" pitchFamily="34" charset="0"/>
              </a:rPr>
              <a:t> then be enrolled in 7th Grade Advanced Math as a cohort.​</a:t>
            </a:r>
          </a:p>
          <a:p>
            <a:pPr fontAlgn="base"/>
            <a:r>
              <a:rPr lang="en-US" sz="2400" dirty="0">
                <a:latin typeface="Arial Narrow" panose="020B0604020202020204" pitchFamily="34" charset="0"/>
                <a:cs typeface="Arial Narrow" panose="020B0604020202020204" pitchFamily="34" charset="0"/>
              </a:rPr>
              <a:t>Contact Pasco </a:t>
            </a:r>
            <a:r>
              <a:rPr lang="en-US" sz="2400" dirty="0" err="1">
                <a:latin typeface="Arial Narrow" panose="020B0604020202020204" pitchFamily="34" charset="0"/>
                <a:cs typeface="Arial Narrow" panose="020B0604020202020204" pitchFamily="34" charset="0"/>
              </a:rPr>
              <a:t>eSchool</a:t>
            </a:r>
            <a:r>
              <a:rPr lang="en-US" sz="2400" dirty="0">
                <a:latin typeface="Arial Narrow" panose="020B0604020202020204" pitchFamily="34" charset="0"/>
                <a:cs typeface="Arial Narrow" panose="020B0604020202020204" pitchFamily="34" charset="0"/>
              </a:rPr>
              <a:t> to sign up today!</a:t>
            </a:r>
          </a:p>
          <a:p>
            <a:endParaRPr lang="en-US" sz="2400" dirty="0">
              <a:cs typeface="Calibri"/>
            </a:endParaRPr>
          </a:p>
          <a:p>
            <a:endParaRPr lang="en-US" dirty="0">
              <a:cs typeface="Calibri"/>
            </a:endParaRPr>
          </a:p>
        </p:txBody>
      </p:sp>
    </p:spTree>
    <p:extLst>
      <p:ext uri="{BB962C8B-B14F-4D97-AF65-F5344CB8AC3E}">
        <p14:creationId xmlns:p14="http://schemas.microsoft.com/office/powerpoint/2010/main" val="3640760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DC44769E-23AA-2140-A0E7-65B3FCA111D4}"/>
              </a:ext>
            </a:extLst>
          </p:cNvPr>
          <p:cNvSpPr/>
          <p:nvPr/>
        </p:nvSpPr>
        <p:spPr>
          <a:xfrm>
            <a:off x="5050714" y="1356899"/>
            <a:ext cx="3290992" cy="53738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F0D9B9BE-B84F-C44E-862D-99AF4788E21C}"/>
              </a:ext>
            </a:extLst>
          </p:cNvPr>
          <p:cNvSpPr/>
          <p:nvPr/>
        </p:nvSpPr>
        <p:spPr>
          <a:xfrm>
            <a:off x="752424" y="1356898"/>
            <a:ext cx="3455293" cy="53738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1B1887E1-6B90-B44D-943A-55C512DE025F}"/>
              </a:ext>
            </a:extLst>
          </p:cNvPr>
          <p:cNvCxnSpPr/>
          <p:nvPr/>
        </p:nvCxnSpPr>
        <p:spPr>
          <a:xfrm flipV="1">
            <a:off x="2332079" y="1752811"/>
            <a:ext cx="0" cy="429768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869949B-170F-ED4D-BF0B-173A2028E23F}"/>
              </a:ext>
            </a:extLst>
          </p:cNvPr>
          <p:cNvCxnSpPr/>
          <p:nvPr/>
        </p:nvCxnSpPr>
        <p:spPr>
          <a:xfrm flipV="1">
            <a:off x="6545015" y="1640267"/>
            <a:ext cx="0" cy="429768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D696AFEB-4DA1-4BDC-9D33-1348AF3EF265}"/>
              </a:ext>
            </a:extLst>
          </p:cNvPr>
          <p:cNvSpPr txBox="1">
            <a:spLocks/>
          </p:cNvSpPr>
          <p:nvPr/>
        </p:nvSpPr>
        <p:spPr>
          <a:xfrm>
            <a:off x="1080211" y="-51797"/>
            <a:ext cx="8130808" cy="102510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latin typeface="Rockwell Extra Bold"/>
              </a:rPr>
              <a:t>Science Course Progression</a:t>
            </a:r>
          </a:p>
        </p:txBody>
      </p:sp>
      <p:grpSp>
        <p:nvGrpSpPr>
          <p:cNvPr id="68" name="Group 67">
            <a:extLst>
              <a:ext uri="{FF2B5EF4-FFF2-40B4-BE49-F238E27FC236}">
                <a16:creationId xmlns:a16="http://schemas.microsoft.com/office/drawing/2014/main" id="{8BB4BB6D-4839-1A41-9728-3F07BF33E1EE}"/>
              </a:ext>
            </a:extLst>
          </p:cNvPr>
          <p:cNvGrpSpPr/>
          <p:nvPr/>
        </p:nvGrpSpPr>
        <p:grpSpPr>
          <a:xfrm>
            <a:off x="1065939" y="5935646"/>
            <a:ext cx="2588552" cy="608260"/>
            <a:chOff x="89161" y="1334325"/>
            <a:chExt cx="2584689" cy="454044"/>
          </a:xfrm>
        </p:grpSpPr>
        <p:sp>
          <p:nvSpPr>
            <p:cNvPr id="5" name="Rectangle 4">
              <a:extLst>
                <a:ext uri="{FF2B5EF4-FFF2-40B4-BE49-F238E27FC236}">
                  <a16:creationId xmlns:a16="http://schemas.microsoft.com/office/drawing/2014/main" id="{B7F45A53-1C40-C040-8F17-7E4597FD5CFC}"/>
                </a:ext>
              </a:extLst>
            </p:cNvPr>
            <p:cNvSpPr/>
            <p:nvPr/>
          </p:nvSpPr>
          <p:spPr>
            <a:xfrm>
              <a:off x="220287" y="1334325"/>
              <a:ext cx="2329635" cy="4156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64031B65-7497-DF45-8A87-F72796B7E110}"/>
                </a:ext>
              </a:extLst>
            </p:cNvPr>
            <p:cNvSpPr txBox="1">
              <a:spLocks/>
            </p:cNvSpPr>
            <p:nvPr/>
          </p:nvSpPr>
          <p:spPr>
            <a:xfrm>
              <a:off x="89161" y="1372727"/>
              <a:ext cx="2584689" cy="415642"/>
            </a:xfrm>
            <a:prstGeom prst="rect">
              <a:avLst/>
            </a:prstGeom>
            <a:effectLst/>
          </p:spPr>
          <p:txBody>
            <a:bodyPr vert="horz" lIns="91440" tIns="45720" rIns="91440" bIns="45720" rtlCol="0" anchor="ctr">
              <a:normAutofit fontScale="90000" lnSpcReduction="20000"/>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latin typeface="Rockwell Extra Bold"/>
                </a:rPr>
                <a:t>Traditional </a:t>
              </a:r>
            </a:p>
            <a:p>
              <a:pPr algn="ctr"/>
              <a:r>
                <a:rPr lang="en-US" sz="2000" dirty="0">
                  <a:latin typeface="Rockwell Extra Bold"/>
                </a:rPr>
                <a:t>Pathway</a:t>
              </a:r>
            </a:p>
          </p:txBody>
        </p:sp>
      </p:grpSp>
      <p:pic>
        <p:nvPicPr>
          <p:cNvPr id="33" name="Picture 32" descr="A picture containing clipart&#10;&#10;Description generated with high confidence">
            <a:extLst>
              <a:ext uri="{FF2B5EF4-FFF2-40B4-BE49-F238E27FC236}">
                <a16:creationId xmlns:a16="http://schemas.microsoft.com/office/drawing/2014/main" id="{6D6B4AB5-E687-7246-B95F-9812A49B3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23" y="251816"/>
            <a:ext cx="851234" cy="833455"/>
          </a:xfrm>
          <a:prstGeom prst="rect">
            <a:avLst/>
          </a:prstGeom>
        </p:spPr>
      </p:pic>
      <p:sp>
        <p:nvSpPr>
          <p:cNvPr id="40" name="Rectangle 39">
            <a:extLst>
              <a:ext uri="{FF2B5EF4-FFF2-40B4-BE49-F238E27FC236}">
                <a16:creationId xmlns:a16="http://schemas.microsoft.com/office/drawing/2014/main" id="{411863C7-EBB8-D945-A729-3FA510050107}"/>
              </a:ext>
            </a:extLst>
          </p:cNvPr>
          <p:cNvSpPr/>
          <p:nvPr/>
        </p:nvSpPr>
        <p:spPr>
          <a:xfrm>
            <a:off x="2366256" y="5501960"/>
            <a:ext cx="1781257"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5</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Grade Science</a:t>
            </a:r>
            <a:endParaRPr lang="en-US" dirty="0"/>
          </a:p>
        </p:txBody>
      </p:sp>
      <p:sp>
        <p:nvSpPr>
          <p:cNvPr id="41" name="Rectangle 40">
            <a:extLst>
              <a:ext uri="{FF2B5EF4-FFF2-40B4-BE49-F238E27FC236}">
                <a16:creationId xmlns:a16="http://schemas.microsoft.com/office/drawing/2014/main" id="{DB6984CB-C166-3349-BECF-BCEC7E64E4B3}"/>
              </a:ext>
            </a:extLst>
          </p:cNvPr>
          <p:cNvSpPr/>
          <p:nvPr/>
        </p:nvSpPr>
        <p:spPr>
          <a:xfrm>
            <a:off x="809748" y="5484638"/>
            <a:ext cx="1467197"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ELEMENTARY</a:t>
            </a:r>
            <a:endParaRPr lang="en-US" dirty="0"/>
          </a:p>
        </p:txBody>
      </p:sp>
      <p:sp>
        <p:nvSpPr>
          <p:cNvPr id="43" name="Rectangle 42">
            <a:extLst>
              <a:ext uri="{FF2B5EF4-FFF2-40B4-BE49-F238E27FC236}">
                <a16:creationId xmlns:a16="http://schemas.microsoft.com/office/drawing/2014/main" id="{C68DC7C4-29F1-5E47-A3A5-12F541ABD990}"/>
              </a:ext>
            </a:extLst>
          </p:cNvPr>
          <p:cNvSpPr/>
          <p:nvPr/>
        </p:nvSpPr>
        <p:spPr>
          <a:xfrm>
            <a:off x="736148" y="4691161"/>
            <a:ext cx="1461426"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6</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Grade Year</a:t>
            </a:r>
            <a:endParaRPr lang="en-US" dirty="0"/>
          </a:p>
        </p:txBody>
      </p:sp>
      <p:sp>
        <p:nvSpPr>
          <p:cNvPr id="44" name="Rectangle 43">
            <a:extLst>
              <a:ext uri="{FF2B5EF4-FFF2-40B4-BE49-F238E27FC236}">
                <a16:creationId xmlns:a16="http://schemas.microsoft.com/office/drawing/2014/main" id="{BCCD4AF9-A4F9-0E4A-AF37-F729A4C5A95D}"/>
              </a:ext>
            </a:extLst>
          </p:cNvPr>
          <p:cNvSpPr/>
          <p:nvPr/>
        </p:nvSpPr>
        <p:spPr>
          <a:xfrm>
            <a:off x="4991352" y="3375935"/>
            <a:ext cx="1587945" cy="1015663"/>
          </a:xfrm>
          <a:prstGeom prst="rect">
            <a:avLst/>
          </a:prstGeom>
        </p:spPr>
        <p:txBody>
          <a:bodyPr wrap="square">
            <a:spAutoFit/>
          </a:bodyPr>
          <a:lstStyle/>
          <a:p>
            <a:r>
              <a:rPr lang="en-US" b="1" dirty="0">
                <a:latin typeface="Arial Narrow" panose="020B0604020202020204" pitchFamily="34" charset="0"/>
                <a:cs typeface="Arial Narrow" panose="020B0604020202020204" pitchFamily="34" charset="0"/>
              </a:rPr>
              <a:t>7th Grade Year</a:t>
            </a:r>
          </a:p>
          <a:p>
            <a:pPr algn="ctr"/>
            <a:r>
              <a:rPr lang="en-US" sz="1200" b="1" dirty="0">
                <a:latin typeface="Arial Narrow" panose="020B0604020202020204" pitchFamily="34" charset="0"/>
                <a:cs typeface="Arial Narrow" panose="020B0604020202020204" pitchFamily="34" charset="0"/>
              </a:rPr>
              <a:t>(FSAA State </a:t>
            </a:r>
          </a:p>
          <a:p>
            <a:pPr algn="ctr"/>
            <a:r>
              <a:rPr lang="en-US" sz="1200" b="1" dirty="0">
                <a:latin typeface="Arial Narrow" panose="020B0604020202020204" pitchFamily="34" charset="0"/>
                <a:cs typeface="Arial Narrow" panose="020B0604020202020204" pitchFamily="34" charset="0"/>
              </a:rPr>
              <a:t>Science Assessment)</a:t>
            </a:r>
            <a:endParaRPr lang="en-US" sz="1200" dirty="0"/>
          </a:p>
          <a:p>
            <a:endParaRPr lang="en-US" dirty="0"/>
          </a:p>
        </p:txBody>
      </p:sp>
      <p:grpSp>
        <p:nvGrpSpPr>
          <p:cNvPr id="74" name="Group 73">
            <a:extLst>
              <a:ext uri="{FF2B5EF4-FFF2-40B4-BE49-F238E27FC236}">
                <a16:creationId xmlns:a16="http://schemas.microsoft.com/office/drawing/2014/main" id="{A6491EF9-5658-B941-AB2D-9454CEFE4BED}"/>
              </a:ext>
            </a:extLst>
          </p:cNvPr>
          <p:cNvGrpSpPr/>
          <p:nvPr/>
        </p:nvGrpSpPr>
        <p:grpSpPr>
          <a:xfrm>
            <a:off x="5299999" y="5885360"/>
            <a:ext cx="2437630" cy="656238"/>
            <a:chOff x="5246121" y="5419371"/>
            <a:chExt cx="2437630" cy="656238"/>
          </a:xfrm>
        </p:grpSpPr>
        <p:sp>
          <p:nvSpPr>
            <p:cNvPr id="73" name="Rectangle 72">
              <a:extLst>
                <a:ext uri="{FF2B5EF4-FFF2-40B4-BE49-F238E27FC236}">
                  <a16:creationId xmlns:a16="http://schemas.microsoft.com/office/drawing/2014/main" id="{29AD01AA-5CB8-584C-8B1D-84994EB49077}"/>
                </a:ext>
              </a:extLst>
            </p:cNvPr>
            <p:cNvSpPr/>
            <p:nvPr/>
          </p:nvSpPr>
          <p:spPr>
            <a:xfrm rot="15212">
              <a:off x="5246121" y="5482455"/>
              <a:ext cx="2437630" cy="593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ECA96391-299C-A94F-94B3-71F223E71C43}"/>
                </a:ext>
              </a:extLst>
            </p:cNvPr>
            <p:cNvSpPr/>
            <p:nvPr/>
          </p:nvSpPr>
          <p:spPr>
            <a:xfrm rot="21568552">
              <a:off x="5482666" y="5419371"/>
              <a:ext cx="2197974" cy="646331"/>
            </a:xfrm>
            <a:prstGeom prst="rect">
              <a:avLst/>
            </a:prstGeom>
          </p:spPr>
          <p:txBody>
            <a:bodyPr wrap="none">
              <a:spAutoFit/>
            </a:bodyPr>
            <a:lstStyle/>
            <a:p>
              <a:pPr algn="ctr"/>
              <a:r>
                <a:rPr lang="en-US" dirty="0">
                  <a:latin typeface="Rockwell Extra Bold"/>
                </a:rPr>
                <a:t>ACCELERATED </a:t>
              </a:r>
            </a:p>
            <a:p>
              <a:pPr algn="ctr"/>
              <a:r>
                <a:rPr lang="en-US" dirty="0">
                  <a:latin typeface="Rockwell Extra Bold"/>
                </a:rPr>
                <a:t>PATHWAY</a:t>
              </a:r>
              <a:endParaRPr lang="en-US" dirty="0"/>
            </a:p>
          </p:txBody>
        </p:sp>
      </p:grpSp>
      <p:sp>
        <p:nvSpPr>
          <p:cNvPr id="80" name="Rectangle 79">
            <a:extLst>
              <a:ext uri="{FF2B5EF4-FFF2-40B4-BE49-F238E27FC236}">
                <a16:creationId xmlns:a16="http://schemas.microsoft.com/office/drawing/2014/main" id="{28A7DBFB-2AD7-A043-BD02-D62B0DB14218}"/>
              </a:ext>
            </a:extLst>
          </p:cNvPr>
          <p:cNvSpPr/>
          <p:nvPr/>
        </p:nvSpPr>
        <p:spPr>
          <a:xfrm>
            <a:off x="777166" y="3655900"/>
            <a:ext cx="1520737"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7th Grade Year</a:t>
            </a:r>
            <a:endParaRPr lang="en-US" dirty="0"/>
          </a:p>
        </p:txBody>
      </p:sp>
      <p:sp>
        <p:nvSpPr>
          <p:cNvPr id="81" name="Rectangle 80">
            <a:extLst>
              <a:ext uri="{FF2B5EF4-FFF2-40B4-BE49-F238E27FC236}">
                <a16:creationId xmlns:a16="http://schemas.microsoft.com/office/drawing/2014/main" id="{99579610-FA55-C543-B283-F6ACF2B0157D}"/>
              </a:ext>
            </a:extLst>
          </p:cNvPr>
          <p:cNvSpPr/>
          <p:nvPr/>
        </p:nvSpPr>
        <p:spPr>
          <a:xfrm>
            <a:off x="783882" y="2549177"/>
            <a:ext cx="1520737"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8th Grade Year</a:t>
            </a:r>
            <a:endParaRPr lang="en-US" dirty="0"/>
          </a:p>
        </p:txBody>
      </p:sp>
      <p:sp>
        <p:nvSpPr>
          <p:cNvPr id="83" name="Rectangle 82">
            <a:extLst>
              <a:ext uri="{FF2B5EF4-FFF2-40B4-BE49-F238E27FC236}">
                <a16:creationId xmlns:a16="http://schemas.microsoft.com/office/drawing/2014/main" id="{E6C4D6D4-DC14-8E4D-A2BC-2034DFBCAFCC}"/>
              </a:ext>
            </a:extLst>
          </p:cNvPr>
          <p:cNvSpPr/>
          <p:nvPr/>
        </p:nvSpPr>
        <p:spPr>
          <a:xfrm>
            <a:off x="823338" y="1673393"/>
            <a:ext cx="1461426"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9</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Grade Year</a:t>
            </a:r>
            <a:endParaRPr lang="en-US" dirty="0"/>
          </a:p>
        </p:txBody>
      </p:sp>
      <p:sp>
        <p:nvSpPr>
          <p:cNvPr id="85" name="Rectangle 84">
            <a:extLst>
              <a:ext uri="{FF2B5EF4-FFF2-40B4-BE49-F238E27FC236}">
                <a16:creationId xmlns:a16="http://schemas.microsoft.com/office/drawing/2014/main" id="{80253451-9015-0D4F-92C4-DDC78AFD532E}"/>
              </a:ext>
            </a:extLst>
          </p:cNvPr>
          <p:cNvSpPr/>
          <p:nvPr/>
        </p:nvSpPr>
        <p:spPr>
          <a:xfrm>
            <a:off x="2339898" y="1660443"/>
            <a:ext cx="1867819" cy="646331"/>
          </a:xfrm>
          <a:prstGeom prst="rect">
            <a:avLst/>
          </a:prstGeom>
        </p:spPr>
        <p:txBody>
          <a:bodyPr wrap="none">
            <a:spAutoFit/>
          </a:bodyPr>
          <a:lstStyle/>
          <a:p>
            <a:pPr algn="ctr"/>
            <a:r>
              <a:rPr lang="en-US" b="1" dirty="0">
                <a:latin typeface="Arial Narrow" panose="020B0604020202020204" pitchFamily="34" charset="0"/>
                <a:cs typeface="Arial Narrow" panose="020B0604020202020204" pitchFamily="34" charset="0"/>
              </a:rPr>
              <a:t>Physical Science</a:t>
            </a:r>
          </a:p>
          <a:p>
            <a:pPr algn="ctr"/>
            <a:r>
              <a:rPr lang="en-US" b="1" dirty="0">
                <a:latin typeface="Arial Narrow" panose="020B0604020202020204" pitchFamily="34" charset="0"/>
                <a:cs typeface="Arial Narrow" panose="020B0604020202020204" pitchFamily="34" charset="0"/>
              </a:rPr>
              <a:t>Or Biology Honors</a:t>
            </a:r>
          </a:p>
        </p:txBody>
      </p:sp>
      <p:sp>
        <p:nvSpPr>
          <p:cNvPr id="90" name="Rectangle 89">
            <a:extLst>
              <a:ext uri="{FF2B5EF4-FFF2-40B4-BE49-F238E27FC236}">
                <a16:creationId xmlns:a16="http://schemas.microsoft.com/office/drawing/2014/main" id="{A0B0A10E-96CB-0C4A-ACCF-7F3A91B1F4FE}"/>
              </a:ext>
            </a:extLst>
          </p:cNvPr>
          <p:cNvSpPr/>
          <p:nvPr/>
        </p:nvSpPr>
        <p:spPr>
          <a:xfrm>
            <a:off x="6560449" y="5539855"/>
            <a:ext cx="1781257"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5</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Grade Science</a:t>
            </a:r>
            <a:endParaRPr lang="en-US" dirty="0"/>
          </a:p>
        </p:txBody>
      </p:sp>
      <p:sp>
        <p:nvSpPr>
          <p:cNvPr id="91" name="Rectangle 90">
            <a:extLst>
              <a:ext uri="{FF2B5EF4-FFF2-40B4-BE49-F238E27FC236}">
                <a16:creationId xmlns:a16="http://schemas.microsoft.com/office/drawing/2014/main" id="{0A8CC71D-72A7-F145-8D93-AAF072D594BA}"/>
              </a:ext>
            </a:extLst>
          </p:cNvPr>
          <p:cNvSpPr/>
          <p:nvPr/>
        </p:nvSpPr>
        <p:spPr>
          <a:xfrm>
            <a:off x="5042742" y="5491724"/>
            <a:ext cx="1467197" cy="369332"/>
          </a:xfrm>
          <a:prstGeom prst="rect">
            <a:avLst/>
          </a:prstGeom>
        </p:spPr>
        <p:txBody>
          <a:bodyPr wrap="none">
            <a:spAutoFit/>
          </a:bodyPr>
          <a:lstStyle/>
          <a:p>
            <a:pPr algn="ctr"/>
            <a:r>
              <a:rPr lang="en-US" b="1" dirty="0">
                <a:latin typeface="Arial Narrow" panose="020B0604020202020204" pitchFamily="34" charset="0"/>
                <a:cs typeface="Arial Narrow" panose="020B0604020202020204" pitchFamily="34" charset="0"/>
              </a:rPr>
              <a:t>ELEMENTARY</a:t>
            </a:r>
          </a:p>
        </p:txBody>
      </p:sp>
      <p:sp>
        <p:nvSpPr>
          <p:cNvPr id="92" name="Rectangle 91">
            <a:extLst>
              <a:ext uri="{FF2B5EF4-FFF2-40B4-BE49-F238E27FC236}">
                <a16:creationId xmlns:a16="http://schemas.microsoft.com/office/drawing/2014/main" id="{23D3280E-1FFE-CD4A-B23F-EE180B4A28BC}"/>
              </a:ext>
            </a:extLst>
          </p:cNvPr>
          <p:cNvSpPr/>
          <p:nvPr/>
        </p:nvSpPr>
        <p:spPr>
          <a:xfrm>
            <a:off x="5039533" y="4709178"/>
            <a:ext cx="1461426"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6</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Grade Year</a:t>
            </a:r>
            <a:endParaRPr lang="en-US" dirty="0"/>
          </a:p>
        </p:txBody>
      </p:sp>
      <p:sp>
        <p:nvSpPr>
          <p:cNvPr id="93" name="Rectangle 92">
            <a:extLst>
              <a:ext uri="{FF2B5EF4-FFF2-40B4-BE49-F238E27FC236}">
                <a16:creationId xmlns:a16="http://schemas.microsoft.com/office/drawing/2014/main" id="{07BBB6F3-163E-B548-987D-E98F8121ECD1}"/>
              </a:ext>
            </a:extLst>
          </p:cNvPr>
          <p:cNvSpPr/>
          <p:nvPr/>
        </p:nvSpPr>
        <p:spPr>
          <a:xfrm>
            <a:off x="6536309" y="4265400"/>
            <a:ext cx="1776447" cy="1200329"/>
          </a:xfrm>
          <a:prstGeom prst="rect">
            <a:avLst/>
          </a:prstGeom>
        </p:spPr>
        <p:txBody>
          <a:bodyPr wrap="none">
            <a:spAutoFit/>
          </a:bodyPr>
          <a:lstStyle/>
          <a:p>
            <a:pPr algn="ctr"/>
            <a:r>
              <a:rPr lang="en-US" b="1" dirty="0">
                <a:latin typeface="Arial Narrow" panose="020B0604020202020204" pitchFamily="34" charset="0"/>
                <a:cs typeface="Arial Narrow" panose="020B0604020202020204" pitchFamily="34" charset="0"/>
              </a:rPr>
              <a:t>6</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Accelerated </a:t>
            </a:r>
          </a:p>
          <a:p>
            <a:pPr algn="ctr"/>
            <a:r>
              <a:rPr lang="en-US" b="1" dirty="0">
                <a:latin typeface="Arial Narrow" panose="020B0604020202020204" pitchFamily="34" charset="0"/>
                <a:cs typeface="Arial Narrow" panose="020B0604020202020204" pitchFamily="34" charset="0"/>
              </a:rPr>
              <a:t>Science 1 Honors</a:t>
            </a:r>
          </a:p>
          <a:p>
            <a:pPr algn="ctr"/>
            <a:r>
              <a:rPr lang="en-US" b="1" dirty="0">
                <a:latin typeface="Arial Narrow" panose="020B0604020202020204" pitchFamily="34" charset="0"/>
                <a:cs typeface="Arial Narrow" panose="020B0604020202020204" pitchFamily="34" charset="0"/>
              </a:rPr>
              <a:t>(All of 6</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&amp; </a:t>
            </a:r>
          </a:p>
          <a:p>
            <a:pPr algn="ctr"/>
            <a:r>
              <a:rPr lang="en-US" b="1" dirty="0">
                <a:latin typeface="Arial Narrow" panose="020B0604020202020204" pitchFamily="34" charset="0"/>
                <a:cs typeface="Arial Narrow" panose="020B0604020202020204" pitchFamily="34" charset="0"/>
              </a:rPr>
              <a:t>Sem. 1 of 8</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a:t>
            </a:r>
            <a:endParaRPr lang="en-US" dirty="0"/>
          </a:p>
        </p:txBody>
      </p:sp>
      <p:sp>
        <p:nvSpPr>
          <p:cNvPr id="96" name="Rectangle 95">
            <a:extLst>
              <a:ext uri="{FF2B5EF4-FFF2-40B4-BE49-F238E27FC236}">
                <a16:creationId xmlns:a16="http://schemas.microsoft.com/office/drawing/2014/main" id="{9C01A8B7-228E-9C43-8F70-C8878C6E4612}"/>
              </a:ext>
            </a:extLst>
          </p:cNvPr>
          <p:cNvSpPr/>
          <p:nvPr/>
        </p:nvSpPr>
        <p:spPr>
          <a:xfrm>
            <a:off x="5057388" y="1591236"/>
            <a:ext cx="1461426"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9</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Grade Year</a:t>
            </a:r>
            <a:endParaRPr lang="en-US" dirty="0"/>
          </a:p>
        </p:txBody>
      </p:sp>
      <p:sp>
        <p:nvSpPr>
          <p:cNvPr id="97" name="Rectangle 96">
            <a:extLst>
              <a:ext uri="{FF2B5EF4-FFF2-40B4-BE49-F238E27FC236}">
                <a16:creationId xmlns:a16="http://schemas.microsoft.com/office/drawing/2014/main" id="{54F14A58-42CD-9A46-8DC8-000140C148CE}"/>
              </a:ext>
            </a:extLst>
          </p:cNvPr>
          <p:cNvSpPr/>
          <p:nvPr/>
        </p:nvSpPr>
        <p:spPr>
          <a:xfrm>
            <a:off x="5015572" y="2379529"/>
            <a:ext cx="1520737"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8th Grade Year</a:t>
            </a:r>
            <a:endParaRPr lang="en-US" dirty="0"/>
          </a:p>
        </p:txBody>
      </p:sp>
      <p:sp>
        <p:nvSpPr>
          <p:cNvPr id="98" name="Rectangle 97">
            <a:extLst>
              <a:ext uri="{FF2B5EF4-FFF2-40B4-BE49-F238E27FC236}">
                <a16:creationId xmlns:a16="http://schemas.microsoft.com/office/drawing/2014/main" id="{4D5F8281-7D2A-DD4E-944E-BA4DCBBCEC0E}"/>
              </a:ext>
            </a:extLst>
          </p:cNvPr>
          <p:cNvSpPr/>
          <p:nvPr/>
        </p:nvSpPr>
        <p:spPr>
          <a:xfrm>
            <a:off x="6579297" y="1630429"/>
            <a:ext cx="1752403" cy="369332"/>
          </a:xfrm>
          <a:prstGeom prst="rect">
            <a:avLst/>
          </a:prstGeom>
        </p:spPr>
        <p:txBody>
          <a:bodyPr wrap="none">
            <a:spAutoFit/>
          </a:bodyPr>
          <a:lstStyle/>
          <a:p>
            <a:pPr algn="ctr"/>
            <a:r>
              <a:rPr lang="en-US" b="1" dirty="0">
                <a:latin typeface="Arial Narrow" panose="020B0604020202020204" pitchFamily="34" charset="0"/>
                <a:cs typeface="Arial Narrow" panose="020B0604020202020204" pitchFamily="34" charset="0"/>
              </a:rPr>
              <a:t>Biology 1 Honors</a:t>
            </a:r>
            <a:endParaRPr lang="en-US" dirty="0"/>
          </a:p>
        </p:txBody>
      </p:sp>
      <p:sp>
        <p:nvSpPr>
          <p:cNvPr id="99" name="Rectangle 98">
            <a:extLst>
              <a:ext uri="{FF2B5EF4-FFF2-40B4-BE49-F238E27FC236}">
                <a16:creationId xmlns:a16="http://schemas.microsoft.com/office/drawing/2014/main" id="{22A0843A-3A6A-9343-B5F4-1C0695327CD6}"/>
              </a:ext>
            </a:extLst>
          </p:cNvPr>
          <p:cNvSpPr/>
          <p:nvPr/>
        </p:nvSpPr>
        <p:spPr>
          <a:xfrm>
            <a:off x="2304619" y="4699396"/>
            <a:ext cx="1564980" cy="646331"/>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6th Grade Adv. </a:t>
            </a:r>
          </a:p>
          <a:p>
            <a:pPr algn="ctr"/>
            <a:r>
              <a:rPr lang="en-US" b="1" dirty="0">
                <a:latin typeface="Arial Narrow" panose="020B0604020202020204" pitchFamily="34" charset="0"/>
                <a:cs typeface="Arial Narrow" panose="020B0604020202020204" pitchFamily="34" charset="0"/>
              </a:rPr>
              <a:t>Science</a:t>
            </a:r>
            <a:endParaRPr lang="en-US" dirty="0"/>
          </a:p>
        </p:txBody>
      </p:sp>
      <p:sp>
        <p:nvSpPr>
          <p:cNvPr id="101" name="Rectangle 100">
            <a:extLst>
              <a:ext uri="{FF2B5EF4-FFF2-40B4-BE49-F238E27FC236}">
                <a16:creationId xmlns:a16="http://schemas.microsoft.com/office/drawing/2014/main" id="{148D4EE7-ADC1-1D4F-8CD4-0E7EE1E9E798}"/>
              </a:ext>
            </a:extLst>
          </p:cNvPr>
          <p:cNvSpPr/>
          <p:nvPr/>
        </p:nvSpPr>
        <p:spPr>
          <a:xfrm>
            <a:off x="2330829" y="3674498"/>
            <a:ext cx="1564980" cy="646331"/>
          </a:xfrm>
          <a:prstGeom prst="rect">
            <a:avLst/>
          </a:prstGeom>
        </p:spPr>
        <p:txBody>
          <a:bodyPr wrap="none">
            <a:spAutoFit/>
          </a:bodyPr>
          <a:lstStyle/>
          <a:p>
            <a:pPr algn="ctr"/>
            <a:r>
              <a:rPr lang="en-US" b="1" dirty="0">
                <a:latin typeface="Arial Narrow" panose="020B0604020202020204" pitchFamily="34" charset="0"/>
                <a:cs typeface="Arial Narrow" panose="020B0604020202020204" pitchFamily="34" charset="0"/>
              </a:rPr>
              <a:t>7th Grade Adv. </a:t>
            </a:r>
          </a:p>
          <a:p>
            <a:pPr algn="ctr"/>
            <a:r>
              <a:rPr lang="en-US" b="1" dirty="0">
                <a:latin typeface="Arial Narrow" panose="020B0604020202020204" pitchFamily="34" charset="0"/>
                <a:cs typeface="Arial Narrow" panose="020B0604020202020204" pitchFamily="34" charset="0"/>
              </a:rPr>
              <a:t>Science</a:t>
            </a:r>
            <a:endParaRPr lang="en-US" dirty="0"/>
          </a:p>
        </p:txBody>
      </p:sp>
      <p:sp>
        <p:nvSpPr>
          <p:cNvPr id="102" name="Rectangle 101">
            <a:extLst>
              <a:ext uri="{FF2B5EF4-FFF2-40B4-BE49-F238E27FC236}">
                <a16:creationId xmlns:a16="http://schemas.microsoft.com/office/drawing/2014/main" id="{9163B6F5-4118-E541-853A-8BF16A3486AA}"/>
              </a:ext>
            </a:extLst>
          </p:cNvPr>
          <p:cNvSpPr/>
          <p:nvPr/>
        </p:nvSpPr>
        <p:spPr>
          <a:xfrm>
            <a:off x="2370635" y="2593067"/>
            <a:ext cx="1681166" cy="1015663"/>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8</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Grade Adv. </a:t>
            </a:r>
          </a:p>
          <a:p>
            <a:pPr algn="ctr"/>
            <a:r>
              <a:rPr lang="en-US" b="1" dirty="0">
                <a:latin typeface="Arial Narrow" panose="020B0604020202020204" pitchFamily="34" charset="0"/>
                <a:cs typeface="Arial Narrow" panose="020B0604020202020204" pitchFamily="34" charset="0"/>
              </a:rPr>
              <a:t>Science</a:t>
            </a:r>
          </a:p>
          <a:p>
            <a:pPr algn="ctr"/>
            <a:r>
              <a:rPr lang="en-US" sz="1200" b="1" dirty="0">
                <a:latin typeface="Arial Narrow" panose="020B0604020202020204" pitchFamily="34" charset="0"/>
                <a:cs typeface="Arial Narrow" panose="020B0604020202020204" pitchFamily="34" charset="0"/>
              </a:rPr>
              <a:t>(FSAA State </a:t>
            </a:r>
          </a:p>
          <a:p>
            <a:pPr algn="ctr"/>
            <a:r>
              <a:rPr lang="en-US" sz="1200" b="1" dirty="0">
                <a:latin typeface="Arial Narrow" panose="020B0604020202020204" pitchFamily="34" charset="0"/>
                <a:cs typeface="Arial Narrow" panose="020B0604020202020204" pitchFamily="34" charset="0"/>
              </a:rPr>
              <a:t>Science Assessment)</a:t>
            </a:r>
            <a:endParaRPr lang="en-US" sz="1200" dirty="0"/>
          </a:p>
        </p:txBody>
      </p:sp>
      <p:sp>
        <p:nvSpPr>
          <p:cNvPr id="106" name="Rectangle 105">
            <a:extLst>
              <a:ext uri="{FF2B5EF4-FFF2-40B4-BE49-F238E27FC236}">
                <a16:creationId xmlns:a16="http://schemas.microsoft.com/office/drawing/2014/main" id="{4B080735-A728-2F44-9423-174645E3AD80}"/>
              </a:ext>
            </a:extLst>
          </p:cNvPr>
          <p:cNvSpPr/>
          <p:nvPr/>
        </p:nvSpPr>
        <p:spPr>
          <a:xfrm>
            <a:off x="1080211" y="642558"/>
            <a:ext cx="7649261" cy="830997"/>
          </a:xfrm>
          <a:prstGeom prst="rect">
            <a:avLst/>
          </a:prstGeom>
        </p:spPr>
        <p:txBody>
          <a:bodyPr wrap="square">
            <a:spAutoFit/>
          </a:bodyPr>
          <a:lstStyle/>
          <a:p>
            <a:pPr algn="ctr"/>
            <a:r>
              <a:rPr lang="en-US" sz="1600" b="1" u="sng" dirty="0">
                <a:latin typeface="Arial Narrow" panose="020B0604020202020204" pitchFamily="34" charset="0"/>
                <a:cs typeface="Arial Narrow" panose="020B0604020202020204" pitchFamily="34" charset="0"/>
              </a:rPr>
              <a:t>Teacher will recommend for Accelerated Science with a signature on the Course Card.</a:t>
            </a:r>
            <a:r>
              <a:rPr lang="en-US" sz="1600" b="1" dirty="0">
                <a:latin typeface="Arial Narrow" panose="020B0604020202020204" pitchFamily="34" charset="0"/>
                <a:cs typeface="Arial Narrow" panose="020B0604020202020204" pitchFamily="34" charset="0"/>
              </a:rPr>
              <a:t> </a:t>
            </a:r>
          </a:p>
          <a:p>
            <a:pPr algn="ctr"/>
            <a:r>
              <a:rPr lang="en-US" sz="1600" b="1" u="sng" dirty="0">
                <a:latin typeface="Arial Narrow" panose="020B0604020202020204" pitchFamily="34" charset="0"/>
                <a:cs typeface="Arial Narrow" panose="020B0604020202020204" pitchFamily="34" charset="0"/>
              </a:rPr>
              <a:t>STUDENTS MUST ALSO TAKE ADVANCED MATH OR ACCELERATED MATH OPTION</a:t>
            </a:r>
          </a:p>
          <a:p>
            <a:pPr algn="ctr"/>
            <a:endParaRPr lang="en-US" sz="1600" b="1" dirty="0"/>
          </a:p>
        </p:txBody>
      </p:sp>
      <p:sp>
        <p:nvSpPr>
          <p:cNvPr id="52" name="Rectangle 51">
            <a:extLst>
              <a:ext uri="{FF2B5EF4-FFF2-40B4-BE49-F238E27FC236}">
                <a16:creationId xmlns:a16="http://schemas.microsoft.com/office/drawing/2014/main" id="{25072284-486A-8F4C-8139-76BB1348088D}"/>
              </a:ext>
            </a:extLst>
          </p:cNvPr>
          <p:cNvSpPr/>
          <p:nvPr/>
        </p:nvSpPr>
        <p:spPr>
          <a:xfrm>
            <a:off x="6500960" y="3002748"/>
            <a:ext cx="1776447" cy="1477328"/>
          </a:xfrm>
          <a:prstGeom prst="rect">
            <a:avLst/>
          </a:prstGeom>
        </p:spPr>
        <p:txBody>
          <a:bodyPr wrap="none">
            <a:spAutoFit/>
          </a:bodyPr>
          <a:lstStyle/>
          <a:p>
            <a:pPr algn="ctr"/>
            <a:r>
              <a:rPr lang="en-US" b="1" dirty="0">
                <a:latin typeface="Arial Narrow" panose="020B0604020202020204" pitchFamily="34" charset="0"/>
                <a:cs typeface="Arial Narrow" panose="020B0604020202020204" pitchFamily="34" charset="0"/>
              </a:rPr>
              <a:t>7th Accelerated </a:t>
            </a:r>
          </a:p>
          <a:p>
            <a:pPr algn="ctr"/>
            <a:r>
              <a:rPr lang="en-US" b="1" dirty="0">
                <a:latin typeface="Arial Narrow" panose="020B0604020202020204" pitchFamily="34" charset="0"/>
                <a:cs typeface="Arial Narrow" panose="020B0604020202020204" pitchFamily="34" charset="0"/>
              </a:rPr>
              <a:t>Science 2 Honors</a:t>
            </a:r>
          </a:p>
          <a:p>
            <a:pPr algn="ctr"/>
            <a:r>
              <a:rPr lang="en-US" b="1" dirty="0">
                <a:latin typeface="Arial Narrow" panose="020B0604020202020204" pitchFamily="34" charset="0"/>
                <a:cs typeface="Arial Narrow" panose="020B0604020202020204" pitchFamily="34" charset="0"/>
              </a:rPr>
              <a:t>(All of 7</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 &amp; </a:t>
            </a:r>
          </a:p>
          <a:p>
            <a:pPr algn="ctr"/>
            <a:r>
              <a:rPr lang="en-US" b="1" dirty="0">
                <a:latin typeface="Arial Narrow" panose="020B0604020202020204" pitchFamily="34" charset="0"/>
                <a:cs typeface="Arial Narrow" panose="020B0604020202020204" pitchFamily="34" charset="0"/>
              </a:rPr>
              <a:t>Sem. 2 of 8</a:t>
            </a:r>
            <a:r>
              <a:rPr lang="en-US" b="1" baseline="30000" dirty="0">
                <a:latin typeface="Arial Narrow" panose="020B0604020202020204" pitchFamily="34" charset="0"/>
                <a:cs typeface="Arial Narrow" panose="020B0604020202020204" pitchFamily="34" charset="0"/>
              </a:rPr>
              <a:t>th</a:t>
            </a:r>
            <a:r>
              <a:rPr lang="en-US" b="1" dirty="0">
                <a:latin typeface="Arial Narrow" panose="020B0604020202020204" pitchFamily="34" charset="0"/>
                <a:cs typeface="Arial Narrow" panose="020B0604020202020204" pitchFamily="34" charset="0"/>
              </a:rPr>
              <a:t>)</a:t>
            </a:r>
          </a:p>
          <a:p>
            <a:pPr algn="ctr"/>
            <a:endParaRPr lang="en-US" dirty="0"/>
          </a:p>
        </p:txBody>
      </p:sp>
      <p:sp>
        <p:nvSpPr>
          <p:cNvPr id="53" name="Rectangle 52">
            <a:extLst>
              <a:ext uri="{FF2B5EF4-FFF2-40B4-BE49-F238E27FC236}">
                <a16:creationId xmlns:a16="http://schemas.microsoft.com/office/drawing/2014/main" id="{2F0997B3-4C48-464A-A645-A6035157EB8D}"/>
              </a:ext>
            </a:extLst>
          </p:cNvPr>
          <p:cNvSpPr/>
          <p:nvPr/>
        </p:nvSpPr>
        <p:spPr>
          <a:xfrm>
            <a:off x="6544281" y="2291876"/>
            <a:ext cx="1779653" cy="646331"/>
          </a:xfrm>
          <a:prstGeom prst="rect">
            <a:avLst/>
          </a:prstGeom>
        </p:spPr>
        <p:txBody>
          <a:bodyPr wrap="none">
            <a:spAutoFit/>
          </a:bodyPr>
          <a:lstStyle/>
          <a:p>
            <a:pPr algn="ctr"/>
            <a:r>
              <a:rPr lang="en-US" b="1" dirty="0">
                <a:latin typeface="Arial Narrow" panose="020B0604020202020204" pitchFamily="34" charset="0"/>
                <a:cs typeface="Arial Narrow" panose="020B0604020202020204" pitchFamily="34" charset="0"/>
              </a:rPr>
              <a:t>Physical Science </a:t>
            </a:r>
          </a:p>
          <a:p>
            <a:pPr algn="ctr"/>
            <a:r>
              <a:rPr lang="en-US" b="1" dirty="0">
                <a:latin typeface="Arial Narrow" panose="020B0604020202020204" pitchFamily="34" charset="0"/>
                <a:cs typeface="Arial Narrow" panose="020B0604020202020204" pitchFamily="34" charset="0"/>
              </a:rPr>
              <a:t>Honors*</a:t>
            </a:r>
            <a:endParaRPr lang="en-US" dirty="0"/>
          </a:p>
        </p:txBody>
      </p:sp>
    </p:spTree>
    <p:extLst>
      <p:ext uri="{BB962C8B-B14F-4D97-AF65-F5344CB8AC3E}">
        <p14:creationId xmlns:p14="http://schemas.microsoft.com/office/powerpoint/2010/main" val="3104110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87908D-B706-421A-AF0A-7D6DFFC95E88}"/>
              </a:ext>
            </a:extLst>
          </p:cNvPr>
          <p:cNvSpPr>
            <a:spLocks noGrp="1"/>
          </p:cNvSpPr>
          <p:nvPr>
            <p:ph idx="1"/>
          </p:nvPr>
        </p:nvSpPr>
        <p:spPr>
          <a:xfrm>
            <a:off x="481605" y="1466844"/>
            <a:ext cx="8358137" cy="5170421"/>
          </a:xfrm>
        </p:spPr>
        <p:txBody>
          <a:bodyPr vert="horz" lIns="91440" tIns="45720" rIns="91440" bIns="45720" rtlCol="0" anchor="ctr">
            <a:noAutofit/>
          </a:bodyPr>
          <a:lstStyle/>
          <a:p>
            <a:r>
              <a:rPr lang="en-US" sz="2200" dirty="0">
                <a:latin typeface="Arial Narrow"/>
                <a:cs typeface="Calibri"/>
              </a:rPr>
              <a:t>This course will differ from Advanced coursework in the pacing of the course will be FASTER and the depth of material covered will be greater. </a:t>
            </a:r>
          </a:p>
          <a:p>
            <a:pPr lvl="1"/>
            <a:r>
              <a:rPr lang="en-US" sz="2000" dirty="0">
                <a:latin typeface="Arial Narrow"/>
                <a:cs typeface="Calibri"/>
              </a:rPr>
              <a:t>Science 1: 42 Standards (7 Unique); Accel 1 Honors: 60 Standards (18 Unique)</a:t>
            </a:r>
          </a:p>
          <a:p>
            <a:r>
              <a:rPr lang="en-US" sz="2200" dirty="0">
                <a:latin typeface="Arial Narrow"/>
                <a:cs typeface="Calibri"/>
              </a:rPr>
              <a:t>6th Grade- Cover all 6th grade standards and part of 8th grade standards (Physical Science)</a:t>
            </a:r>
          </a:p>
          <a:p>
            <a:r>
              <a:rPr lang="en-US" sz="2200" dirty="0">
                <a:latin typeface="Arial Narrow"/>
                <a:cs typeface="Calibri"/>
              </a:rPr>
              <a:t>7th Grade- Cover all 7th grade standards and part of 8th grade standards (Earth &amp; Space, Life)</a:t>
            </a:r>
          </a:p>
          <a:p>
            <a:r>
              <a:rPr lang="en-US" sz="2200" dirty="0">
                <a:latin typeface="Arial Narrow"/>
                <a:cs typeface="Calibri"/>
              </a:rPr>
              <a:t>8th Grade- Physical Science Honors (high school honors course)</a:t>
            </a:r>
          </a:p>
          <a:p>
            <a:r>
              <a:rPr lang="en-US" sz="2200" dirty="0">
                <a:latin typeface="Arial Narrow"/>
                <a:cs typeface="Calibri"/>
              </a:rPr>
              <a:t>Criteria: FAST ELA Achievement Level 4, 5 (Grade 5), FAST Math Achievement Level 3, 4, 5 (Grade 5), Science Achievement Level 3-5, Teacher Recommendation, Advanced Math/ACC Science  </a:t>
            </a:r>
          </a:p>
          <a:p>
            <a:pPr algn="ctr"/>
            <a:r>
              <a:rPr lang="en-US" sz="2000" b="1" u="sng" dirty="0">
                <a:latin typeface="Arial Narrow" panose="020B0604020202020204" pitchFamily="34" charset="0"/>
                <a:cs typeface="Arial Narrow" panose="020B0604020202020204" pitchFamily="34" charset="0"/>
              </a:rPr>
              <a:t>STUDENTS MUST ALSO TAKE ADVANCED MATH OR ACCELERATED MATH OPTION</a:t>
            </a:r>
          </a:p>
          <a:p>
            <a:endParaRPr lang="en-US" sz="2200" dirty="0">
              <a:latin typeface="Arial Narrow"/>
              <a:cs typeface="Calibri"/>
            </a:endParaRPr>
          </a:p>
        </p:txBody>
      </p:sp>
      <p:sp>
        <p:nvSpPr>
          <p:cNvPr id="7" name="Title 1">
            <a:extLst>
              <a:ext uri="{FF2B5EF4-FFF2-40B4-BE49-F238E27FC236}">
                <a16:creationId xmlns:a16="http://schemas.microsoft.com/office/drawing/2014/main" id="{BDE68B2F-6F40-4E0D-B50B-544320676224}"/>
              </a:ext>
            </a:extLst>
          </p:cNvPr>
          <p:cNvSpPr txBox="1">
            <a:spLocks/>
          </p:cNvSpPr>
          <p:nvPr/>
        </p:nvSpPr>
        <p:spPr>
          <a:xfrm>
            <a:off x="86570" y="33466"/>
            <a:ext cx="7772400" cy="1025100"/>
          </a:xfrm>
          <a:prstGeom prst="rect">
            <a:avLst/>
          </a:prstGeom>
          <a:effectLst/>
        </p:spPr>
        <p:txBody>
          <a:bodyPr vert="horz" lIns="91440" tIns="45720" rIns="91440" bIns="45720" rtlCol="0" anchor="ctr">
            <a:normAutofit fontScale="90000"/>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a:latin typeface="Rockwell Extra Bold"/>
              </a:rPr>
              <a:t>Acceleration options</a:t>
            </a:r>
            <a:endParaRPr lang="en-US">
              <a:latin typeface="Rockwell Extra Bold"/>
            </a:endParaRPr>
          </a:p>
        </p:txBody>
      </p:sp>
      <p:pic>
        <p:nvPicPr>
          <p:cNvPr id="9" name="Picture 8" descr="A picture containing clipart&#10;&#10;Description generated with high confidence">
            <a:extLst>
              <a:ext uri="{FF2B5EF4-FFF2-40B4-BE49-F238E27FC236}">
                <a16:creationId xmlns:a16="http://schemas.microsoft.com/office/drawing/2014/main" id="{2A193D1B-0AD7-4E81-B184-C00339C2F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117" y="135950"/>
            <a:ext cx="1373984" cy="1322928"/>
          </a:xfrm>
          <a:prstGeom prst="rect">
            <a:avLst/>
          </a:prstGeom>
        </p:spPr>
      </p:pic>
      <p:sp>
        <p:nvSpPr>
          <p:cNvPr id="11" name="Title 1">
            <a:extLst>
              <a:ext uri="{FF2B5EF4-FFF2-40B4-BE49-F238E27FC236}">
                <a16:creationId xmlns:a16="http://schemas.microsoft.com/office/drawing/2014/main" id="{E8E0ACFA-C105-406F-A369-25F2E75328EF}"/>
              </a:ext>
            </a:extLst>
          </p:cNvPr>
          <p:cNvSpPr txBox="1">
            <a:spLocks/>
          </p:cNvSpPr>
          <p:nvPr/>
        </p:nvSpPr>
        <p:spPr>
          <a:xfrm>
            <a:off x="1321099" y="659298"/>
            <a:ext cx="5729880" cy="102510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a:latin typeface="Rockwell Extra Bold"/>
              </a:rPr>
              <a:t>Accl. Science honors</a:t>
            </a:r>
            <a:endParaRPr lang="en-US" sz="3200">
              <a:cs typeface="Calibri Light"/>
            </a:endParaRPr>
          </a:p>
        </p:txBody>
      </p:sp>
    </p:spTree>
    <p:extLst>
      <p:ext uri="{BB962C8B-B14F-4D97-AF65-F5344CB8AC3E}">
        <p14:creationId xmlns:p14="http://schemas.microsoft.com/office/powerpoint/2010/main" val="2351741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59229" y="1000921"/>
            <a:ext cx="4689021" cy="5940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tx2"/>
              </a:buClr>
              <a:buFont typeface="Times" charset="0"/>
              <a:buChar char="•"/>
              <a:defRPr sz="3200">
                <a:solidFill>
                  <a:schemeClr val="tx1"/>
                </a:solidFill>
                <a:latin typeface="Times" charset="0"/>
                <a:ea typeface="ＭＳ Ｐゴシック" charset="-128"/>
              </a:defRPr>
            </a:lvl1pPr>
            <a:lvl2pPr marL="742950" indent="-285750">
              <a:spcBef>
                <a:spcPct val="20000"/>
              </a:spcBef>
              <a:buClr>
                <a:schemeClr val="accent2"/>
              </a:buClr>
              <a:buFont typeface="Times" charset="0"/>
              <a:buChar char="•"/>
              <a:defRPr sz="2800">
                <a:solidFill>
                  <a:schemeClr val="tx1"/>
                </a:solidFill>
                <a:latin typeface="Times" charset="0"/>
                <a:ea typeface="ＭＳ Ｐゴシック" charset="-128"/>
              </a:defRPr>
            </a:lvl2pPr>
            <a:lvl3pPr marL="1143000" indent="-228600">
              <a:spcBef>
                <a:spcPct val="20000"/>
              </a:spcBef>
              <a:buClr>
                <a:schemeClr val="tx1"/>
              </a:buClr>
              <a:buFont typeface="Times" charset="0"/>
              <a:buChar char="•"/>
              <a:defRPr sz="2400">
                <a:solidFill>
                  <a:schemeClr val="tx1"/>
                </a:solidFill>
                <a:latin typeface="Times" charset="0"/>
                <a:ea typeface="ＭＳ Ｐゴシック" charset="-128"/>
              </a:defRPr>
            </a:lvl3pPr>
            <a:lvl4pPr marL="1600200" indent="-228600">
              <a:spcBef>
                <a:spcPct val="20000"/>
              </a:spcBef>
              <a:buClr>
                <a:schemeClr val="tx2"/>
              </a:buClr>
              <a:buFont typeface="Wingdings" charset="2"/>
              <a:buChar char="Ø"/>
              <a:defRPr sz="2000">
                <a:solidFill>
                  <a:schemeClr val="tx1"/>
                </a:solidFill>
                <a:latin typeface="Times" charset="0"/>
                <a:ea typeface="ＭＳ Ｐゴシック" charset="-128"/>
              </a:defRPr>
            </a:lvl4pPr>
            <a:lvl5pPr marL="2057400" indent="-228600">
              <a:spcBef>
                <a:spcPct val="20000"/>
              </a:spcBef>
              <a:buFont typeface="Wingdings" charset="2"/>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Font typeface="Wingdings" charset="2"/>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Font typeface="Wingdings" charset="2"/>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Font typeface="Wingdings" charset="2"/>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Font typeface="Wingdings" charset="2"/>
              <a:buChar char="§"/>
              <a:defRPr sz="2000">
                <a:solidFill>
                  <a:schemeClr val="tx1"/>
                </a:solidFill>
                <a:latin typeface="Times" charset="0"/>
                <a:ea typeface="ＭＳ Ｐゴシック" charset="-128"/>
              </a:defRPr>
            </a:lvl9pPr>
          </a:lstStyle>
          <a:p>
            <a:pPr>
              <a:spcBef>
                <a:spcPct val="0"/>
              </a:spcBef>
              <a:buClrTx/>
              <a:buFont typeface="Arial" charset="0"/>
              <a:buChar char="•"/>
            </a:pPr>
            <a:r>
              <a:rPr lang="en-US" altLang="en-US">
                <a:latin typeface="Arial Narrow" charset="0"/>
                <a:ea typeface="Arial Narrow" charset="0"/>
                <a:cs typeface="Arial Narrow" charset="0"/>
              </a:rPr>
              <a:t>All students are required to take one semester of Physical Education in middle school every year (Senate Bill 610).  </a:t>
            </a:r>
          </a:p>
          <a:p>
            <a:pPr>
              <a:spcBef>
                <a:spcPct val="0"/>
              </a:spcBef>
              <a:buClrTx/>
              <a:buFont typeface="Arial" charset="0"/>
              <a:buChar char="•"/>
            </a:pPr>
            <a:r>
              <a:rPr lang="en-US" altLang="en-US">
                <a:latin typeface="Arial Narrow" charset="0"/>
                <a:ea typeface="Arial Narrow" charset="0"/>
                <a:cs typeface="Arial Narrow" charset="0"/>
              </a:rPr>
              <a:t>Dance course will also satisfy the PE requirement.</a:t>
            </a:r>
          </a:p>
          <a:p>
            <a:pPr>
              <a:spcBef>
                <a:spcPct val="0"/>
              </a:spcBef>
              <a:buClrTx/>
              <a:buFont typeface="Arial" charset="0"/>
              <a:buChar char="•"/>
            </a:pPr>
            <a:r>
              <a:rPr lang="en-US" altLang="en-US">
                <a:latin typeface="Arial Narrow" charset="0"/>
                <a:ea typeface="Arial Narrow" charset="0"/>
                <a:cs typeface="Arial Narrow" charset="0"/>
              </a:rPr>
              <a:t>Students can choose to “opt out” of PE but parents must sign a PE waiver on the back of the course card.</a:t>
            </a:r>
          </a:p>
          <a:p>
            <a:pPr>
              <a:spcBef>
                <a:spcPct val="0"/>
              </a:spcBef>
              <a:buClrTx/>
              <a:buFont typeface="Arial" charset="0"/>
              <a:buChar char="•"/>
            </a:pPr>
            <a:endParaRPr lang="en-US" altLang="en-US" sz="2800"/>
          </a:p>
        </p:txBody>
      </p:sp>
      <p:pic>
        <p:nvPicPr>
          <p:cNvPr id="21507" name="Picture 11" descr="j01490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56086" y="189708"/>
            <a:ext cx="2924175" cy="176053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8" name="TextBox 1"/>
          <p:cNvSpPr txBox="1">
            <a:spLocks noChangeArrowheads="1"/>
          </p:cNvSpPr>
          <p:nvPr/>
        </p:nvSpPr>
        <p:spPr bwMode="auto">
          <a:xfrm>
            <a:off x="130628" y="189708"/>
            <a:ext cx="577487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a:spcBef>
                <a:spcPct val="20000"/>
              </a:spcBef>
              <a:buClr>
                <a:schemeClr val="tx2"/>
              </a:buClr>
              <a:buFont typeface="Times" charset="0"/>
              <a:buChar char="•"/>
              <a:defRPr sz="3200">
                <a:solidFill>
                  <a:schemeClr val="tx1"/>
                </a:solidFill>
                <a:latin typeface="Times" charset="0"/>
                <a:ea typeface="ＭＳ Ｐゴシック" charset="-128"/>
              </a:defRPr>
            </a:lvl1pPr>
            <a:lvl2pPr marL="742950" indent="-285750">
              <a:spcBef>
                <a:spcPct val="20000"/>
              </a:spcBef>
              <a:buClr>
                <a:schemeClr val="accent2"/>
              </a:buClr>
              <a:buFont typeface="Times" charset="0"/>
              <a:buChar char="•"/>
              <a:defRPr sz="2800">
                <a:solidFill>
                  <a:schemeClr val="tx1"/>
                </a:solidFill>
                <a:latin typeface="Times" charset="0"/>
                <a:ea typeface="ＭＳ Ｐゴシック" charset="-128"/>
              </a:defRPr>
            </a:lvl2pPr>
            <a:lvl3pPr marL="1143000" indent="-228600">
              <a:spcBef>
                <a:spcPct val="20000"/>
              </a:spcBef>
              <a:buClr>
                <a:schemeClr val="tx1"/>
              </a:buClr>
              <a:buFont typeface="Times" charset="0"/>
              <a:buChar char="•"/>
              <a:defRPr sz="2400">
                <a:solidFill>
                  <a:schemeClr val="tx1"/>
                </a:solidFill>
                <a:latin typeface="Times" charset="0"/>
                <a:ea typeface="ＭＳ Ｐゴシック" charset="-128"/>
              </a:defRPr>
            </a:lvl3pPr>
            <a:lvl4pPr marL="1600200" indent="-228600">
              <a:spcBef>
                <a:spcPct val="20000"/>
              </a:spcBef>
              <a:buClr>
                <a:schemeClr val="tx2"/>
              </a:buClr>
              <a:buFont typeface="Wingdings" charset="2"/>
              <a:buChar char="Ø"/>
              <a:defRPr sz="2000">
                <a:solidFill>
                  <a:schemeClr val="tx1"/>
                </a:solidFill>
                <a:latin typeface="Times" charset="0"/>
                <a:ea typeface="ＭＳ Ｐゴシック" charset="-128"/>
              </a:defRPr>
            </a:lvl4pPr>
            <a:lvl5pPr marL="2057400" indent="-228600">
              <a:spcBef>
                <a:spcPct val="20000"/>
              </a:spcBef>
              <a:buFont typeface="Wingdings" charset="2"/>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Font typeface="Wingdings" charset="2"/>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Font typeface="Wingdings" charset="2"/>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Font typeface="Wingdings" charset="2"/>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Font typeface="Wingdings" charset="2"/>
              <a:buChar char="§"/>
              <a:defRPr sz="2000">
                <a:solidFill>
                  <a:schemeClr val="tx1"/>
                </a:solidFill>
                <a:latin typeface="Times" charset="0"/>
                <a:ea typeface="ＭＳ Ｐゴシック" charset="-128"/>
              </a:defRPr>
            </a:lvl9pPr>
          </a:lstStyle>
          <a:p>
            <a:pPr>
              <a:spcBef>
                <a:spcPct val="0"/>
              </a:spcBef>
              <a:buClrTx/>
              <a:buNone/>
            </a:pPr>
            <a:r>
              <a:rPr lang="en-US" altLang="en-US" sz="4000" b="1">
                <a:solidFill>
                  <a:schemeClr val="tx2"/>
                </a:solidFill>
                <a:latin typeface="Rockwell Extra Bold"/>
                <a:ea typeface="ＭＳ Ｐゴシック"/>
              </a:rPr>
              <a:t>PE REQUIREMENT</a:t>
            </a:r>
            <a:endParaRPr lang="en-US"/>
          </a:p>
        </p:txBody>
      </p:sp>
      <p:sp>
        <p:nvSpPr>
          <p:cNvPr id="7" name="Rounded Rectangle 6"/>
          <p:cNvSpPr/>
          <p:nvPr/>
        </p:nvSpPr>
        <p:spPr>
          <a:xfrm>
            <a:off x="5239884" y="2145140"/>
            <a:ext cx="3554536" cy="874533"/>
          </a:xfrm>
          <a:prstGeom prst="roundRect">
            <a:avLst/>
          </a:prstGeom>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ockwell Extra Bold" charset="0"/>
                <a:ea typeface="Rockwell Extra Bold" charset="0"/>
                <a:cs typeface="Rockwell Extra Bold" charset="0"/>
              </a:rPr>
              <a:t>Turn to the </a:t>
            </a:r>
          </a:p>
          <a:p>
            <a:pPr algn="ctr"/>
            <a:r>
              <a:rPr lang="en-US" dirty="0">
                <a:latin typeface="Rockwell Extra Bold" charset="0"/>
                <a:ea typeface="Rockwell Extra Bold" charset="0"/>
                <a:cs typeface="Rockwell Extra Bold" charset="0"/>
              </a:rPr>
              <a:t>Back of the Course Card</a:t>
            </a:r>
          </a:p>
        </p:txBody>
      </p:sp>
      <p:pic>
        <p:nvPicPr>
          <p:cNvPr id="3" name="Picture 2" descr="Graphical user interface, text, application&#10;&#10;Description automatically generated">
            <a:extLst>
              <a:ext uri="{FF2B5EF4-FFF2-40B4-BE49-F238E27FC236}">
                <a16:creationId xmlns:a16="http://schemas.microsoft.com/office/drawing/2014/main" id="{3BFE6E75-2369-EEF1-804B-6938C0B84B47}"/>
              </a:ext>
            </a:extLst>
          </p:cNvPr>
          <p:cNvPicPr>
            <a:picLocks noChangeAspect="1"/>
          </p:cNvPicPr>
          <p:nvPr/>
        </p:nvPicPr>
        <p:blipFill rotWithShape="1">
          <a:blip r:embed="rId4"/>
          <a:srcRect l="14594" t="24382" r="51216" b="20139"/>
          <a:stretch/>
        </p:blipFill>
        <p:spPr>
          <a:xfrm>
            <a:off x="5454022" y="3197791"/>
            <a:ext cx="3126259" cy="3202523"/>
          </a:xfrm>
          <a:prstGeom prst="rect">
            <a:avLst/>
          </a:prstGeom>
        </p:spPr>
      </p:pic>
    </p:spTree>
    <p:extLst>
      <p:ext uri="{BB962C8B-B14F-4D97-AF65-F5344CB8AC3E}">
        <p14:creationId xmlns:p14="http://schemas.microsoft.com/office/powerpoint/2010/main" val="250089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88E0718-57CE-4670-BF0B-DC7EAB0F650E}"/>
              </a:ext>
            </a:extLst>
          </p:cNvPr>
          <p:cNvSpPr txBox="1"/>
          <p:nvPr/>
        </p:nvSpPr>
        <p:spPr>
          <a:xfrm>
            <a:off x="92216" y="760733"/>
            <a:ext cx="8096643" cy="424731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Narrow"/>
              </a:rPr>
              <a:t>The Health Education Course is designed to enhance the awareness </a:t>
            </a:r>
            <a:endParaRPr lang="en-US" sz="2000" dirty="0">
              <a:latin typeface="Arial Narrow"/>
              <a:cs typeface="Calibri"/>
            </a:endParaRPr>
          </a:p>
          <a:p>
            <a:r>
              <a:rPr lang="en-US" sz="2000" dirty="0">
                <a:latin typeface="Arial Narrow"/>
              </a:rPr>
              <a:t>and knowledge of HEALTHY LIFESTYLE CHOICES that promote</a:t>
            </a:r>
            <a:endParaRPr lang="en-US" sz="2000" dirty="0">
              <a:latin typeface="Arial Narrow"/>
              <a:cs typeface="Calibri"/>
            </a:endParaRPr>
          </a:p>
          <a:p>
            <a:r>
              <a:rPr lang="en-US" sz="2000" dirty="0">
                <a:latin typeface="Arial Narrow"/>
              </a:rPr>
              <a:t> HEALTHY BEHAVIOR OUTCOMES. </a:t>
            </a:r>
            <a:r>
              <a:rPr lang="en-US" sz="2000" b="1" u="sng" dirty="0">
                <a:latin typeface="Arial Narrow"/>
              </a:rPr>
              <a:t>This course is required for all Pasco County 6th grade students.</a:t>
            </a:r>
            <a:r>
              <a:rPr lang="en-US" sz="2000" b="1" dirty="0">
                <a:latin typeface="Arial Narrow"/>
              </a:rPr>
              <a:t> </a:t>
            </a:r>
            <a:r>
              <a:rPr lang="en-US" sz="2000" dirty="0">
                <a:latin typeface="Arial Narrow"/>
              </a:rPr>
              <a:t>Students wishing to take the FULL YEAR elective or TWO SEMESTER electives option may take this course through Pasco </a:t>
            </a:r>
            <a:r>
              <a:rPr lang="en-US" sz="2000" dirty="0" err="1">
                <a:latin typeface="Arial Narrow"/>
              </a:rPr>
              <a:t>eSchool</a:t>
            </a:r>
            <a:r>
              <a:rPr lang="en-US" sz="2000" dirty="0">
                <a:latin typeface="Arial Narrow"/>
              </a:rPr>
              <a:t>. This course satisfies the Career Component which is a promotion requirement.</a:t>
            </a:r>
            <a:endParaRPr lang="en-US" sz="2000" dirty="0">
              <a:latin typeface="Arial Narrow"/>
              <a:cs typeface="Calibri"/>
            </a:endParaRPr>
          </a:p>
          <a:p>
            <a:endParaRPr lang="en-US" sz="2200" dirty="0">
              <a:latin typeface="Arial Narrow"/>
              <a:cs typeface="Calibri"/>
            </a:endParaRPr>
          </a:p>
          <a:p>
            <a:endParaRPr lang="en-US" sz="2200" dirty="0">
              <a:latin typeface="Arial Narrow"/>
              <a:cs typeface="Calibri"/>
            </a:endParaRPr>
          </a:p>
          <a:p>
            <a:endParaRPr lang="en-US" sz="2200" dirty="0">
              <a:latin typeface="Arial Narrow"/>
              <a:cs typeface="Calibri"/>
            </a:endParaRPr>
          </a:p>
          <a:p>
            <a:endParaRPr lang="en-US" sz="2200" dirty="0">
              <a:latin typeface="Arial Narrow"/>
              <a:cs typeface="Calibri"/>
            </a:endParaRPr>
          </a:p>
          <a:p>
            <a:endParaRPr lang="en-US" sz="2200" dirty="0">
              <a:latin typeface="Arial Narrow"/>
              <a:cs typeface="Calibri"/>
            </a:endParaRPr>
          </a:p>
          <a:p>
            <a:pPr marL="342900" indent="-342900">
              <a:buFont typeface="Arial"/>
              <a:buChar char="•"/>
            </a:pPr>
            <a:endParaRPr lang="en-US" sz="2200" dirty="0">
              <a:latin typeface="Arial Narrow"/>
              <a:cs typeface="Calibri"/>
            </a:endParaRPr>
          </a:p>
          <a:p>
            <a:endParaRPr lang="en-US" dirty="0">
              <a:latin typeface="Arial Narrow"/>
              <a:cs typeface="Calibri"/>
            </a:endParaRPr>
          </a:p>
        </p:txBody>
      </p:sp>
      <p:sp>
        <p:nvSpPr>
          <p:cNvPr id="3" name="Title 1">
            <a:extLst>
              <a:ext uri="{FF2B5EF4-FFF2-40B4-BE49-F238E27FC236}">
                <a16:creationId xmlns:a16="http://schemas.microsoft.com/office/drawing/2014/main" id="{6DE7BD96-12C4-4EE3-A550-5FFE1A76ED74}"/>
              </a:ext>
            </a:extLst>
          </p:cNvPr>
          <p:cNvSpPr txBox="1">
            <a:spLocks/>
          </p:cNvSpPr>
          <p:nvPr/>
        </p:nvSpPr>
        <p:spPr>
          <a:xfrm>
            <a:off x="175661" y="2839417"/>
            <a:ext cx="7772400" cy="102510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a:latin typeface="Rockwell Extra Bold"/>
              </a:rPr>
              <a:t>Research</a:t>
            </a:r>
          </a:p>
        </p:txBody>
      </p:sp>
      <p:pic>
        <p:nvPicPr>
          <p:cNvPr id="5" name="Picture 4" descr="A picture containing clipart&#10;&#10;Description generated with high confidence">
            <a:extLst>
              <a:ext uri="{FF2B5EF4-FFF2-40B4-BE49-F238E27FC236}">
                <a16:creationId xmlns:a16="http://schemas.microsoft.com/office/drawing/2014/main" id="{933590D7-F9EC-4486-913D-D4A9F77F6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968" y="135950"/>
            <a:ext cx="1437133" cy="1398707"/>
          </a:xfrm>
          <a:prstGeom prst="rect">
            <a:avLst/>
          </a:prstGeom>
        </p:spPr>
      </p:pic>
      <p:sp>
        <p:nvSpPr>
          <p:cNvPr id="6" name="Title 1">
            <a:extLst>
              <a:ext uri="{FF2B5EF4-FFF2-40B4-BE49-F238E27FC236}">
                <a16:creationId xmlns:a16="http://schemas.microsoft.com/office/drawing/2014/main" id="{164C432D-1AB6-4B96-8FD3-FD6474A9DEA7}"/>
              </a:ext>
            </a:extLst>
          </p:cNvPr>
          <p:cNvSpPr txBox="1">
            <a:spLocks/>
          </p:cNvSpPr>
          <p:nvPr/>
        </p:nvSpPr>
        <p:spPr>
          <a:xfrm>
            <a:off x="169807" y="64432"/>
            <a:ext cx="7772400" cy="102510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a:latin typeface="Rockwell Extra Bold"/>
              </a:rPr>
              <a:t>Health Requirement</a:t>
            </a:r>
          </a:p>
        </p:txBody>
      </p:sp>
      <p:sp>
        <p:nvSpPr>
          <p:cNvPr id="8" name="TextBox 7">
            <a:extLst>
              <a:ext uri="{FF2B5EF4-FFF2-40B4-BE49-F238E27FC236}">
                <a16:creationId xmlns:a16="http://schemas.microsoft.com/office/drawing/2014/main" id="{454F54B5-5DF0-4BE5-A0B5-FDD22D338B07}"/>
              </a:ext>
            </a:extLst>
          </p:cNvPr>
          <p:cNvSpPr txBox="1"/>
          <p:nvPr/>
        </p:nvSpPr>
        <p:spPr>
          <a:xfrm>
            <a:off x="163025" y="3572636"/>
            <a:ext cx="5496370" cy="452431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Narrow"/>
                <a:ea typeface="+mn-lt"/>
                <a:cs typeface="+mn-lt"/>
              </a:rPr>
              <a:t>The purpose of this course is to enable students to develop basic knowledge and skills in the research process with emphasis on determining and refining research questions.</a:t>
            </a:r>
            <a:br>
              <a:rPr lang="en-US" dirty="0">
                <a:latin typeface="Arial Narrow"/>
                <a:ea typeface="+mn-lt"/>
                <a:cs typeface="+mn-lt"/>
              </a:rPr>
            </a:br>
            <a:br>
              <a:rPr lang="en-US" dirty="0">
                <a:latin typeface="Arial Narrow"/>
                <a:ea typeface="+mn-lt"/>
                <a:cs typeface="+mn-lt"/>
              </a:rPr>
            </a:br>
            <a:r>
              <a:rPr lang="en-US" dirty="0">
                <a:latin typeface="Arial Narrow"/>
                <a:ea typeface="+mn-lt"/>
                <a:cs typeface="+mn-lt"/>
              </a:rPr>
              <a:t>The content should include, but not be limited to, the following:</a:t>
            </a:r>
            <a:br>
              <a:rPr lang="en-US" dirty="0">
                <a:latin typeface="Arial Narrow"/>
                <a:ea typeface="+mn-lt"/>
                <a:cs typeface="+mn-lt"/>
              </a:rPr>
            </a:br>
            <a:r>
              <a:rPr lang="en-US" dirty="0">
                <a:latin typeface="Arial Narrow"/>
                <a:ea typeface="+mn-lt"/>
                <a:cs typeface="+mn-lt"/>
              </a:rPr>
              <a:t>-research process, research topics, research questions and hypotheses, definition, analysis, and evaluation of research questions, review of literature and other resources, directed investigations, critical analysis of research, and the National History Day Fair Project.</a:t>
            </a:r>
            <a:br>
              <a:rPr lang="en-US" dirty="0">
                <a:ea typeface="+mn-lt"/>
                <a:cs typeface="+mn-lt"/>
              </a:rPr>
            </a:br>
            <a:endParaRPr lang="en-US" dirty="0">
              <a:cs typeface="Calibri"/>
            </a:endParaRPr>
          </a:p>
          <a:p>
            <a:endParaRPr lang="en-US" dirty="0">
              <a:latin typeface="Arial Narrow"/>
              <a:cs typeface="Calibri"/>
            </a:endParaRPr>
          </a:p>
          <a:p>
            <a:endParaRPr lang="en-US" dirty="0">
              <a:latin typeface="Arial Narrow"/>
              <a:cs typeface="Calibri"/>
            </a:endParaRPr>
          </a:p>
          <a:p>
            <a:endParaRPr lang="en-US" dirty="0">
              <a:latin typeface="Arial Narrow"/>
              <a:cs typeface="Calibri"/>
            </a:endParaRPr>
          </a:p>
          <a:p>
            <a:pPr marL="342900" indent="-342900">
              <a:buFont typeface="Arial"/>
              <a:buChar char="•"/>
            </a:pPr>
            <a:endParaRPr lang="en-US" dirty="0">
              <a:latin typeface="Arial Narrow"/>
              <a:cs typeface="Calibri"/>
            </a:endParaRPr>
          </a:p>
          <a:p>
            <a:endParaRPr lang="en-US" dirty="0">
              <a:latin typeface="Arial Narrow"/>
              <a:cs typeface="Calibri"/>
            </a:endParaRPr>
          </a:p>
        </p:txBody>
      </p:sp>
      <p:pic>
        <p:nvPicPr>
          <p:cNvPr id="4" name="Picture 3" descr="Graphical user interface, text, application&#10;&#10;Description automatically generated">
            <a:extLst>
              <a:ext uri="{FF2B5EF4-FFF2-40B4-BE49-F238E27FC236}">
                <a16:creationId xmlns:a16="http://schemas.microsoft.com/office/drawing/2014/main" id="{2E3BB4A6-D03D-95C7-82A4-594D77FBCC52}"/>
              </a:ext>
            </a:extLst>
          </p:cNvPr>
          <p:cNvPicPr>
            <a:picLocks noChangeAspect="1"/>
          </p:cNvPicPr>
          <p:nvPr/>
        </p:nvPicPr>
        <p:blipFill rotWithShape="1">
          <a:blip r:embed="rId4"/>
          <a:srcRect l="50000" t="26421" r="16776" b="25061"/>
          <a:stretch/>
        </p:blipFill>
        <p:spPr>
          <a:xfrm>
            <a:off x="5580012" y="3607727"/>
            <a:ext cx="3037968" cy="2800645"/>
          </a:xfrm>
          <a:prstGeom prst="rect">
            <a:avLst/>
          </a:prstGeom>
        </p:spPr>
      </p:pic>
      <p:sp>
        <p:nvSpPr>
          <p:cNvPr id="11" name="Rounded Rectangle 6">
            <a:extLst>
              <a:ext uri="{FF2B5EF4-FFF2-40B4-BE49-F238E27FC236}">
                <a16:creationId xmlns:a16="http://schemas.microsoft.com/office/drawing/2014/main" id="{2DA9E6D8-B13B-8D3A-01A9-9DB44D48FA4E}"/>
              </a:ext>
            </a:extLst>
          </p:cNvPr>
          <p:cNvSpPr/>
          <p:nvPr/>
        </p:nvSpPr>
        <p:spPr>
          <a:xfrm>
            <a:off x="5321728" y="2725335"/>
            <a:ext cx="3554536" cy="874533"/>
          </a:xfrm>
          <a:prstGeom prst="roundRect">
            <a:avLst/>
          </a:prstGeom>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ockwell Extra Bold" charset="0"/>
                <a:ea typeface="Rockwell Extra Bold" charset="0"/>
                <a:cs typeface="Rockwell Extra Bold" charset="0"/>
              </a:rPr>
              <a:t>Turn to the </a:t>
            </a:r>
          </a:p>
          <a:p>
            <a:pPr algn="ctr"/>
            <a:r>
              <a:rPr lang="en-US" dirty="0">
                <a:latin typeface="Rockwell Extra Bold" charset="0"/>
                <a:ea typeface="Rockwell Extra Bold" charset="0"/>
                <a:cs typeface="Rockwell Extra Bold" charset="0"/>
              </a:rPr>
              <a:t>Back of the Course Card</a:t>
            </a:r>
          </a:p>
        </p:txBody>
      </p:sp>
    </p:spTree>
    <p:extLst>
      <p:ext uri="{BB962C8B-B14F-4D97-AF65-F5344CB8AC3E}">
        <p14:creationId xmlns:p14="http://schemas.microsoft.com/office/powerpoint/2010/main" val="3613746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ipart&#10;&#10;Description generated with high confidence">
            <a:extLst>
              <a:ext uri="{FF2B5EF4-FFF2-40B4-BE49-F238E27FC236}">
                <a16:creationId xmlns:a16="http://schemas.microsoft.com/office/drawing/2014/main" id="{933590D7-F9EC-4486-913D-D4A9F77F6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5995" y="121294"/>
            <a:ext cx="1028455" cy="1014478"/>
          </a:xfrm>
          <a:prstGeom prst="rect">
            <a:avLst/>
          </a:prstGeom>
        </p:spPr>
      </p:pic>
      <p:sp>
        <p:nvSpPr>
          <p:cNvPr id="6" name="Title 1">
            <a:extLst>
              <a:ext uri="{FF2B5EF4-FFF2-40B4-BE49-F238E27FC236}">
                <a16:creationId xmlns:a16="http://schemas.microsoft.com/office/drawing/2014/main" id="{164C432D-1AB6-4B96-8FD3-FD6474A9DEA7}"/>
              </a:ext>
            </a:extLst>
          </p:cNvPr>
          <p:cNvSpPr txBox="1">
            <a:spLocks/>
          </p:cNvSpPr>
          <p:nvPr/>
        </p:nvSpPr>
        <p:spPr>
          <a:xfrm>
            <a:off x="157177" y="165471"/>
            <a:ext cx="7772400" cy="1025100"/>
          </a:xfrm>
          <a:prstGeom prst="rect">
            <a:avLst/>
          </a:prstGeom>
          <a:effectLst/>
        </p:spPr>
        <p:txBody>
          <a:bodyPr vert="horz" lIns="91440" tIns="45720" rIns="91440" bIns="45720" rtlCol="0" anchor="ctr">
            <a:normAutofit fontScale="90000" lnSpcReduction="20000"/>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a:latin typeface="Rockwell Extra Bold"/>
              </a:rPr>
              <a:t>ELECTIVES &amp; PROGRAM OPTIONS</a:t>
            </a:r>
            <a:endParaRPr lang="en-US"/>
          </a:p>
        </p:txBody>
      </p:sp>
      <p:sp>
        <p:nvSpPr>
          <p:cNvPr id="12" name="TextBox 11">
            <a:extLst>
              <a:ext uri="{FF2B5EF4-FFF2-40B4-BE49-F238E27FC236}">
                <a16:creationId xmlns:a16="http://schemas.microsoft.com/office/drawing/2014/main" id="{CB7FD4AD-EE69-44A0-BA17-31FBBC4764A4}"/>
              </a:ext>
            </a:extLst>
          </p:cNvPr>
          <p:cNvSpPr txBox="1"/>
          <p:nvPr/>
        </p:nvSpPr>
        <p:spPr>
          <a:xfrm>
            <a:off x="323382" y="1346587"/>
            <a:ext cx="5607284" cy="267765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Arial Narrow" panose="020B0606020202030204" pitchFamily="34" charset="0"/>
                <a:ea typeface="+mn-lt"/>
                <a:cs typeface="+mn-lt"/>
              </a:rPr>
              <a:t>•Visit the RRMS Website to explore all of the course offerings &amp; elective options. There are course videos for each area.</a:t>
            </a:r>
          </a:p>
          <a:p>
            <a:endParaRPr lang="en-US" sz="2800" dirty="0">
              <a:latin typeface="Arial Narrow" panose="020B0606020202030204" pitchFamily="34" charset="0"/>
              <a:cs typeface="Calibri"/>
            </a:endParaRPr>
          </a:p>
          <a:p>
            <a:r>
              <a:rPr lang="en-US" sz="2800" dirty="0">
                <a:latin typeface="Arial Narrow" panose="020B0606020202030204" pitchFamily="34" charset="0"/>
                <a:ea typeface="+mn-lt"/>
                <a:cs typeface="+mn-lt"/>
              </a:rPr>
              <a:t>•Website: rrms.pasco.k12.fl.us  </a:t>
            </a:r>
            <a:endParaRPr lang="en-US" sz="2800" dirty="0">
              <a:latin typeface="Arial Narrow" panose="020B0606020202030204" pitchFamily="34" charset="0"/>
              <a:cs typeface="Calibri"/>
            </a:endParaRPr>
          </a:p>
          <a:p>
            <a:endParaRPr lang="en-US" sz="2800" dirty="0">
              <a:latin typeface="Arial Narrow" panose="020B0606020202030204" pitchFamily="34" charset="0"/>
              <a:cs typeface="Calibri"/>
            </a:endParaRPr>
          </a:p>
        </p:txBody>
      </p:sp>
      <p:pic>
        <p:nvPicPr>
          <p:cNvPr id="9" name="Picture 8">
            <a:extLst>
              <a:ext uri="{FF2B5EF4-FFF2-40B4-BE49-F238E27FC236}">
                <a16:creationId xmlns:a16="http://schemas.microsoft.com/office/drawing/2014/main" id="{914C1F1D-96CF-D748-86E0-45CE11EECB3A}"/>
              </a:ext>
            </a:extLst>
          </p:cNvPr>
          <p:cNvPicPr>
            <a:picLocks noChangeAspect="1"/>
          </p:cNvPicPr>
          <p:nvPr/>
        </p:nvPicPr>
        <p:blipFill>
          <a:blip r:embed="rId4"/>
          <a:stretch>
            <a:fillRect/>
          </a:stretch>
        </p:blipFill>
        <p:spPr>
          <a:xfrm>
            <a:off x="5930666" y="1453419"/>
            <a:ext cx="3112404" cy="4915854"/>
          </a:xfrm>
          <a:prstGeom prst="rect">
            <a:avLst/>
          </a:prstGeom>
        </p:spPr>
      </p:pic>
      <p:pic>
        <p:nvPicPr>
          <p:cNvPr id="3" name="Picture 2" descr="A picture containing sport, athletic game&#10;&#10;Description automatically generated">
            <a:extLst>
              <a:ext uri="{FF2B5EF4-FFF2-40B4-BE49-F238E27FC236}">
                <a16:creationId xmlns:a16="http://schemas.microsoft.com/office/drawing/2014/main" id="{5FC8E612-A258-EE75-192D-8151C09663C4}"/>
              </a:ext>
            </a:extLst>
          </p:cNvPr>
          <p:cNvPicPr>
            <a:picLocks noChangeAspect="1"/>
          </p:cNvPicPr>
          <p:nvPr/>
        </p:nvPicPr>
        <p:blipFill rotWithShape="1">
          <a:blip r:embed="rId5"/>
          <a:srcRect l="19306" r="22497"/>
          <a:stretch/>
        </p:blipFill>
        <p:spPr>
          <a:xfrm>
            <a:off x="4312508" y="3574496"/>
            <a:ext cx="1213506" cy="3118033"/>
          </a:xfrm>
          <a:prstGeom prst="rect">
            <a:avLst/>
          </a:prstGeom>
        </p:spPr>
      </p:pic>
      <p:pic>
        <p:nvPicPr>
          <p:cNvPr id="8" name="Picture 7" descr="A picture containing worktable&#10;&#10;Description automatically generated">
            <a:extLst>
              <a:ext uri="{FF2B5EF4-FFF2-40B4-BE49-F238E27FC236}">
                <a16:creationId xmlns:a16="http://schemas.microsoft.com/office/drawing/2014/main" id="{B8C7E63A-D199-7E66-02D8-2D392D5CA7E1}"/>
              </a:ext>
            </a:extLst>
          </p:cNvPr>
          <p:cNvPicPr>
            <a:picLocks noChangeAspect="1"/>
          </p:cNvPicPr>
          <p:nvPr/>
        </p:nvPicPr>
        <p:blipFill rotWithShape="1">
          <a:blip r:embed="rId6"/>
          <a:srcRect t="2091" r="14715" b="19710"/>
          <a:stretch/>
        </p:blipFill>
        <p:spPr>
          <a:xfrm>
            <a:off x="2471351" y="3823848"/>
            <a:ext cx="1754660" cy="2677656"/>
          </a:xfrm>
          <a:prstGeom prst="rect">
            <a:avLst/>
          </a:prstGeom>
        </p:spPr>
      </p:pic>
      <p:pic>
        <p:nvPicPr>
          <p:cNvPr id="11" name="Picture 10" descr="A person standing next to a fan&#10;&#10;Description automatically generated with low confidence">
            <a:extLst>
              <a:ext uri="{FF2B5EF4-FFF2-40B4-BE49-F238E27FC236}">
                <a16:creationId xmlns:a16="http://schemas.microsoft.com/office/drawing/2014/main" id="{66FB81C4-BA14-DFA5-FF28-77D213E1C30C}"/>
              </a:ext>
            </a:extLst>
          </p:cNvPr>
          <p:cNvPicPr>
            <a:picLocks noChangeAspect="1"/>
          </p:cNvPicPr>
          <p:nvPr/>
        </p:nvPicPr>
        <p:blipFill rotWithShape="1">
          <a:blip r:embed="rId7"/>
          <a:srcRect l="10387" t="16729" r="4343" b="-734"/>
          <a:stretch/>
        </p:blipFill>
        <p:spPr>
          <a:xfrm>
            <a:off x="307728" y="3823847"/>
            <a:ext cx="2077126" cy="1934401"/>
          </a:xfrm>
          <a:prstGeom prst="rect">
            <a:avLst/>
          </a:prstGeom>
        </p:spPr>
      </p:pic>
    </p:spTree>
    <p:extLst>
      <p:ext uri="{BB962C8B-B14F-4D97-AF65-F5344CB8AC3E}">
        <p14:creationId xmlns:p14="http://schemas.microsoft.com/office/powerpoint/2010/main" val="152589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968" y="135950"/>
            <a:ext cx="1437133" cy="1398707"/>
          </a:xfrm>
          <a:prstGeom prst="rect">
            <a:avLst/>
          </a:prstGeom>
        </p:spPr>
      </p:pic>
      <p:pic>
        <p:nvPicPr>
          <p:cNvPr id="7" name="Picture 6" descr="Timeline&#10;&#10;Description automatically generated">
            <a:extLst>
              <a:ext uri="{FF2B5EF4-FFF2-40B4-BE49-F238E27FC236}">
                <a16:creationId xmlns:a16="http://schemas.microsoft.com/office/drawing/2014/main" id="{D2A06778-9DAD-3350-C3DB-508838C47C17}"/>
              </a:ext>
            </a:extLst>
          </p:cNvPr>
          <p:cNvPicPr>
            <a:picLocks noChangeAspect="1"/>
          </p:cNvPicPr>
          <p:nvPr/>
        </p:nvPicPr>
        <p:blipFill>
          <a:blip r:embed="rId4"/>
          <a:stretch>
            <a:fillRect/>
          </a:stretch>
        </p:blipFill>
        <p:spPr>
          <a:xfrm>
            <a:off x="1161535" y="0"/>
            <a:ext cx="6059367" cy="6858000"/>
          </a:xfrm>
          <a:prstGeom prst="rect">
            <a:avLst/>
          </a:prstGeom>
        </p:spPr>
      </p:pic>
    </p:spTree>
    <p:extLst>
      <p:ext uri="{BB962C8B-B14F-4D97-AF65-F5344CB8AC3E}">
        <p14:creationId xmlns:p14="http://schemas.microsoft.com/office/powerpoint/2010/main" val="3989742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blipFill>
          <a:blip r:embed="rId4"/>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1283" y="0"/>
            <a:ext cx="7843429" cy="1524562"/>
          </a:xfrm>
        </p:spPr>
        <p:txBody>
          <a:bodyPr>
            <a:normAutofit/>
          </a:bodyPr>
          <a:lstStyle/>
          <a:p>
            <a:pPr>
              <a:defRPr/>
            </a:pPr>
            <a:r>
              <a:rPr lang="en-US" sz="4400" dirty="0">
                <a:latin typeface="Rockwell Extra Bold"/>
                <a:ea typeface="Rockwell Extra Bold" charset="0"/>
                <a:cs typeface="Rockwell Extra Bold" charset="0"/>
              </a:rPr>
              <a:t>ELECTIVE CHOICES</a:t>
            </a:r>
            <a:endParaRPr lang="en-US" sz="4400" dirty="0"/>
          </a:p>
        </p:txBody>
      </p:sp>
      <p:pic>
        <p:nvPicPr>
          <p:cNvPr id="9" name="Picture 8" descr="A picture containing clipart&#10;&#10;Description generated with high confidence">
            <a:extLst>
              <a:ext uri="{FF2B5EF4-FFF2-40B4-BE49-F238E27FC236}">
                <a16:creationId xmlns:a16="http://schemas.microsoft.com/office/drawing/2014/main" id="{BA2E0336-EB95-1741-A4FF-13FAF372E4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5995" y="121294"/>
            <a:ext cx="1028455" cy="1014478"/>
          </a:xfrm>
          <a:prstGeom prst="rect">
            <a:avLst/>
          </a:prstGeom>
        </p:spPr>
      </p:pic>
      <p:pic>
        <p:nvPicPr>
          <p:cNvPr id="3" name="Online Media 2" title="All Elective 2022">
            <a:hlinkClick r:id="" action="ppaction://media"/>
            <a:extLst>
              <a:ext uri="{FF2B5EF4-FFF2-40B4-BE49-F238E27FC236}">
                <a16:creationId xmlns:a16="http://schemas.microsoft.com/office/drawing/2014/main" id="{70645666-A029-4079-BE76-2482D164CE65}"/>
              </a:ext>
            </a:extLst>
          </p:cNvPr>
          <p:cNvPicPr>
            <a:picLocks noRot="1" noChangeAspect="1"/>
          </p:cNvPicPr>
          <p:nvPr>
            <a:videoFile r:link="rId1"/>
          </p:nvPr>
        </p:nvPicPr>
        <p:blipFill>
          <a:blip r:embed="rId6"/>
          <a:stretch>
            <a:fillRect/>
          </a:stretch>
        </p:blipFill>
        <p:spPr>
          <a:xfrm>
            <a:off x="626036" y="1608792"/>
            <a:ext cx="8012952" cy="4648946"/>
          </a:xfrm>
          <a:prstGeom prst="rect">
            <a:avLst/>
          </a:prstGeom>
        </p:spPr>
      </p:pic>
    </p:spTree>
    <p:extLst>
      <p:ext uri="{BB962C8B-B14F-4D97-AF65-F5344CB8AC3E}">
        <p14:creationId xmlns:p14="http://schemas.microsoft.com/office/powerpoint/2010/main" val="401837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170296"/>
            <a:ext cx="8936428" cy="1433630"/>
          </a:xfrm>
        </p:spPr>
        <p:txBody>
          <a:bodyPr>
            <a:normAutofit fontScale="90000"/>
          </a:bodyPr>
          <a:lstStyle/>
          <a:p>
            <a:pPr algn="ctr"/>
            <a:r>
              <a:rPr lang="en-US" sz="4000" dirty="0">
                <a:latin typeface="Rockwell Extra Bold" charset="0"/>
                <a:ea typeface="Rockwell Extra Bold" charset="0"/>
                <a:cs typeface="Rockwell Extra Bold" charset="0"/>
              </a:rPr>
              <a:t>It’s ALWAYS A </a:t>
            </a:r>
            <a:br>
              <a:rPr lang="en-US" sz="4000" dirty="0">
                <a:latin typeface="Rockwell Extra Bold" charset="0"/>
                <a:ea typeface="Rockwell Extra Bold" charset="0"/>
                <a:cs typeface="Rockwell Extra Bold" charset="0"/>
              </a:rPr>
            </a:br>
            <a:r>
              <a:rPr lang="en-US" sz="4000" dirty="0">
                <a:latin typeface="Rockwell Extra Bold" charset="0"/>
                <a:ea typeface="Rockwell Extra Bold" charset="0"/>
                <a:cs typeface="Rockwell Extra Bold" charset="0"/>
              </a:rPr>
              <a:t>GREAT RIVER RIDGE </a:t>
            </a:r>
            <a:br>
              <a:rPr lang="en-US" sz="4000" dirty="0">
                <a:latin typeface="Rockwell Extra Bold" charset="0"/>
                <a:ea typeface="Rockwell Extra Bold" charset="0"/>
                <a:cs typeface="Rockwell Extra Bold" charset="0"/>
              </a:rPr>
            </a:br>
            <a:r>
              <a:rPr lang="en-US" sz="4000" dirty="0">
                <a:latin typeface="Rockwell Extra Bold" charset="0"/>
                <a:ea typeface="Rockwell Extra Bold" charset="0"/>
                <a:cs typeface="Rockwell Extra Bold" charset="0"/>
              </a:rPr>
              <a:t>DAY!</a:t>
            </a:r>
            <a:endParaRPr lang="en-US" sz="4000" b="1" u="sng" dirty="0">
              <a:latin typeface="Rockwell Extra Bold" charset="0"/>
              <a:ea typeface="Rockwell Extra Bold" charset="0"/>
              <a:cs typeface="Rockwell Extra Bold" charset="0"/>
            </a:endParaRPr>
          </a:p>
        </p:txBody>
      </p:sp>
      <p:sp>
        <p:nvSpPr>
          <p:cNvPr id="3" name="TextBox 2"/>
          <p:cNvSpPr txBox="1"/>
          <p:nvPr/>
        </p:nvSpPr>
        <p:spPr>
          <a:xfrm>
            <a:off x="8185727" y="1200727"/>
            <a:ext cx="184666" cy="369332"/>
          </a:xfrm>
          <a:prstGeom prst="rect">
            <a:avLst/>
          </a:prstGeom>
          <a:noFill/>
        </p:spPr>
        <p:txBody>
          <a:bodyPr wrap="none" rtlCol="0">
            <a:spAutoFit/>
          </a:bodyPr>
          <a:lstStyle/>
          <a:p>
            <a:endParaRPr lang="en-US"/>
          </a:p>
        </p:txBody>
      </p:sp>
      <p:pic>
        <p:nvPicPr>
          <p:cNvPr id="11" name="Picture 10" descr="LogoTransparentBack.png">
            <a:extLst>
              <a:ext uri="{FF2B5EF4-FFF2-40B4-BE49-F238E27FC236}">
                <a16:creationId xmlns:a16="http://schemas.microsoft.com/office/drawing/2014/main" id="{9848C850-70D6-2B42-AD9B-403F2560A8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9460" y="101601"/>
            <a:ext cx="1412940" cy="13836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Online Media 3" title="2023 Welcome to RRMS">
            <a:hlinkClick r:id="" action="ppaction://media"/>
            <a:extLst>
              <a:ext uri="{FF2B5EF4-FFF2-40B4-BE49-F238E27FC236}">
                <a16:creationId xmlns:a16="http://schemas.microsoft.com/office/drawing/2014/main" id="{A16942B7-3EAE-1BB6-E1CD-4A6DF665D39C}"/>
              </a:ext>
            </a:extLst>
          </p:cNvPr>
          <p:cNvPicPr>
            <a:picLocks noRot="1" noChangeAspect="1"/>
          </p:cNvPicPr>
          <p:nvPr>
            <a:videoFile r:link="rId1"/>
          </p:nvPr>
        </p:nvPicPr>
        <p:blipFill>
          <a:blip r:embed="rId5"/>
          <a:stretch>
            <a:fillRect/>
          </a:stretch>
        </p:blipFill>
        <p:spPr>
          <a:xfrm>
            <a:off x="290052" y="1791222"/>
            <a:ext cx="8563895" cy="4777287"/>
          </a:xfrm>
          <a:prstGeom prst="rect">
            <a:avLst/>
          </a:prstGeom>
        </p:spPr>
      </p:pic>
    </p:spTree>
    <p:extLst>
      <p:ext uri="{BB962C8B-B14F-4D97-AF65-F5344CB8AC3E}">
        <p14:creationId xmlns:p14="http://schemas.microsoft.com/office/powerpoint/2010/main" val="149628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146" y="-48014"/>
            <a:ext cx="4965434" cy="1524562"/>
          </a:xfrm>
        </p:spPr>
        <p:txBody>
          <a:bodyPr>
            <a:normAutofit/>
          </a:bodyPr>
          <a:lstStyle/>
          <a:p>
            <a:pPr>
              <a:defRPr/>
            </a:pPr>
            <a:r>
              <a:rPr lang="en-US">
                <a:latin typeface="Rockwell Extra Bold"/>
                <a:ea typeface="Rockwell Extra Bold" charset="0"/>
                <a:cs typeface="Rockwell Extra Bold" charset="0"/>
              </a:rPr>
              <a:t>6</a:t>
            </a:r>
            <a:r>
              <a:rPr lang="en-US" baseline="30000">
                <a:latin typeface="Rockwell Extra Bold"/>
                <a:ea typeface="Rockwell Extra Bold" charset="0"/>
                <a:cs typeface="Rockwell Extra Bold" charset="0"/>
              </a:rPr>
              <a:t>th</a:t>
            </a:r>
            <a:r>
              <a:rPr lang="en-US">
                <a:latin typeface="Rockwell Extra Bold"/>
                <a:ea typeface="Rockwell Extra Bold" charset="0"/>
                <a:cs typeface="Rockwell Extra Bold" charset="0"/>
              </a:rPr>
              <a:t> gr. Semester Elective Choices</a:t>
            </a:r>
            <a:endParaRPr lang="en-US"/>
          </a:p>
        </p:txBody>
      </p:sp>
      <p:sp>
        <p:nvSpPr>
          <p:cNvPr id="44034" name="Content Placeholder 2"/>
          <p:cNvSpPr>
            <a:spLocks noGrp="1"/>
          </p:cNvSpPr>
          <p:nvPr>
            <p:ph idx="1"/>
          </p:nvPr>
        </p:nvSpPr>
        <p:spPr>
          <a:xfrm>
            <a:off x="2737845" y="2142067"/>
            <a:ext cx="5842377" cy="3677887"/>
          </a:xfrm>
        </p:spPr>
        <p:txBody>
          <a:bodyPr vert="horz" lIns="91440" tIns="45720" rIns="91440" bIns="45720" rtlCol="0" anchor="ctr">
            <a:noAutofit/>
          </a:bodyPr>
          <a:lstStyle/>
          <a:p>
            <a:pPr lvl="1">
              <a:lnSpc>
                <a:spcPct val="90000"/>
              </a:lnSpc>
            </a:pPr>
            <a:r>
              <a:rPr lang="en-US" altLang="en-US" sz="2400" dirty="0">
                <a:latin typeface="Arial Narrow"/>
                <a:ea typeface="Arial Narrow" charset="0"/>
                <a:cs typeface="Arial Narrow" charset="0"/>
              </a:rPr>
              <a:t>Intro. to AV Arts* (Graphic Design)</a:t>
            </a:r>
          </a:p>
          <a:p>
            <a:pPr lvl="1">
              <a:lnSpc>
                <a:spcPct val="90000"/>
              </a:lnSpc>
            </a:pPr>
            <a:r>
              <a:rPr lang="en-US" altLang="en-US" sz="2400" dirty="0">
                <a:latin typeface="Arial Narrow"/>
                <a:ea typeface="Arial Narrow" charset="0"/>
                <a:cs typeface="Arial Narrow" charset="0"/>
              </a:rPr>
              <a:t>Coding Fundamentals 1* and 2*</a:t>
            </a:r>
          </a:p>
          <a:p>
            <a:pPr lvl="1">
              <a:lnSpc>
                <a:spcPct val="90000"/>
              </a:lnSpc>
            </a:pPr>
            <a:r>
              <a:rPr lang="en-US" altLang="en-US" sz="2400" dirty="0">
                <a:latin typeface="Arial Narrow"/>
                <a:ea typeface="Arial Narrow" charset="0"/>
                <a:cs typeface="Arial Narrow" charset="0"/>
              </a:rPr>
              <a:t>Computer Science Discoveries 1* and 2*</a:t>
            </a:r>
          </a:p>
          <a:p>
            <a:pPr lvl="1">
              <a:lnSpc>
                <a:spcPct val="90000"/>
              </a:lnSpc>
            </a:pPr>
            <a:r>
              <a:rPr lang="en-US" altLang="en-US" sz="2400" dirty="0">
                <a:latin typeface="Arial Narrow"/>
                <a:ea typeface="Arial Narrow" charset="0"/>
                <a:cs typeface="Arial Narrow" charset="0"/>
              </a:rPr>
              <a:t>Engineering 1-Explor Tech Design*</a:t>
            </a:r>
          </a:p>
          <a:p>
            <a:pPr lvl="1">
              <a:lnSpc>
                <a:spcPct val="90000"/>
              </a:lnSpc>
              <a:buClr>
                <a:srgbClr val="FFFFFF"/>
              </a:buClr>
            </a:pPr>
            <a:r>
              <a:rPr lang="en-US" altLang="en-US" sz="2400" dirty="0">
                <a:latin typeface="Arial Narrow"/>
                <a:ea typeface="Arial Narrow" charset="0"/>
                <a:cs typeface="Arial Narrow" charset="0"/>
              </a:rPr>
              <a:t>Engineering 2-Automation/Robotics*</a:t>
            </a:r>
          </a:p>
          <a:p>
            <a:pPr lvl="1">
              <a:lnSpc>
                <a:spcPct val="90000"/>
              </a:lnSpc>
            </a:pPr>
            <a:r>
              <a:rPr lang="en-US" altLang="en-US" sz="2400" dirty="0">
                <a:latin typeface="Arial Narrow"/>
                <a:ea typeface="Arial Narrow" charset="0"/>
                <a:cs typeface="Arial Narrow" charset="0"/>
              </a:rPr>
              <a:t>Exploring Art 2D or Art 3D</a:t>
            </a:r>
          </a:p>
          <a:p>
            <a:pPr lvl="1">
              <a:lnSpc>
                <a:spcPct val="90000"/>
              </a:lnSpc>
            </a:pPr>
            <a:r>
              <a:rPr lang="en-US" altLang="en-US" sz="2400" dirty="0">
                <a:latin typeface="Arial Narrow"/>
                <a:ea typeface="Arial Narrow" charset="0"/>
                <a:cs typeface="Arial Narrow" charset="0"/>
              </a:rPr>
              <a:t>Intro to Dance (counts as a PE course)</a:t>
            </a:r>
          </a:p>
          <a:p>
            <a:pPr lvl="1">
              <a:lnSpc>
                <a:spcPct val="90000"/>
              </a:lnSpc>
            </a:pPr>
            <a:r>
              <a:rPr lang="en-US" altLang="en-US" sz="2400" dirty="0">
                <a:latin typeface="Arial Narrow"/>
                <a:ea typeface="Arial Narrow" charset="0"/>
                <a:cs typeface="Arial Narrow" charset="0"/>
              </a:rPr>
              <a:t>Intro to Basic Theater</a:t>
            </a:r>
          </a:p>
          <a:p>
            <a:pPr lvl="1">
              <a:lnSpc>
                <a:spcPct val="90000"/>
              </a:lnSpc>
              <a:buClr>
                <a:srgbClr val="FFFFFF"/>
              </a:buClr>
            </a:pPr>
            <a:r>
              <a:rPr lang="en-US" altLang="en-US" sz="2400" dirty="0">
                <a:latin typeface="Arial Narrow"/>
                <a:ea typeface="Arial Narrow" charset="0"/>
                <a:cs typeface="Arial Narrow" charset="0"/>
              </a:rPr>
              <a:t>Intro to Technical Theater</a:t>
            </a:r>
          </a:p>
          <a:p>
            <a:pPr lvl="1">
              <a:lnSpc>
                <a:spcPct val="90000"/>
              </a:lnSpc>
            </a:pPr>
            <a:r>
              <a:rPr lang="en-US" altLang="en-US" sz="2400" dirty="0">
                <a:latin typeface="Arial Narrow"/>
                <a:ea typeface="Arial Narrow" charset="0"/>
                <a:cs typeface="Arial Narrow" charset="0"/>
              </a:rPr>
              <a:t>Guitar 1 &amp; 2</a:t>
            </a:r>
          </a:p>
          <a:p>
            <a:pPr lvl="1">
              <a:lnSpc>
                <a:spcPct val="90000"/>
              </a:lnSpc>
              <a:buClr>
                <a:srgbClr val="FFFFFF"/>
              </a:buClr>
            </a:pPr>
            <a:r>
              <a:rPr lang="en-US" altLang="en-US" sz="2400" dirty="0">
                <a:latin typeface="Arial Narrow"/>
              </a:rPr>
              <a:t>PE</a:t>
            </a:r>
          </a:p>
          <a:p>
            <a:pPr marL="457200" lvl="1" indent="0">
              <a:lnSpc>
                <a:spcPct val="90000"/>
              </a:lnSpc>
              <a:buClr>
                <a:srgbClr val="FFFFFF"/>
              </a:buClr>
              <a:buNone/>
            </a:pPr>
            <a:r>
              <a:rPr lang="en-US" altLang="en-US" sz="1800" dirty="0">
                <a:latin typeface="Arial Narrow"/>
                <a:cs typeface="Calibri"/>
              </a:rPr>
              <a:t>*Industry Certification Course – Digital Tools</a:t>
            </a:r>
          </a:p>
          <a:p>
            <a:pPr marL="457200" lvl="1" indent="0">
              <a:lnSpc>
                <a:spcPct val="90000"/>
              </a:lnSpc>
              <a:buNone/>
            </a:pPr>
            <a:endParaRPr lang="en-US" altLang="en-US" dirty="0">
              <a:cs typeface="Calibri"/>
            </a:endParaRPr>
          </a:p>
        </p:txBody>
      </p:sp>
      <p:pic>
        <p:nvPicPr>
          <p:cNvPr id="4" name="Picture 12">
            <a:extLst>
              <a:ext uri="{FF2B5EF4-FFF2-40B4-BE49-F238E27FC236}">
                <a16:creationId xmlns:a16="http://schemas.microsoft.com/office/drawing/2014/main" id="{2E9D8DA5-76FA-0B1A-6E99-D831CA64B18B}"/>
              </a:ext>
            </a:extLst>
          </p:cNvPr>
          <p:cNvPicPr>
            <a:picLocks noChangeAspect="1"/>
          </p:cNvPicPr>
          <p:nvPr/>
        </p:nvPicPr>
        <p:blipFill>
          <a:blip r:embed="rId3"/>
          <a:stretch>
            <a:fillRect/>
          </a:stretch>
        </p:blipFill>
        <p:spPr>
          <a:xfrm>
            <a:off x="362420" y="233901"/>
            <a:ext cx="2615558" cy="3487408"/>
          </a:xfrm>
          <a:prstGeom prst="rect">
            <a:avLst/>
          </a:prstGeom>
        </p:spPr>
      </p:pic>
      <p:pic>
        <p:nvPicPr>
          <p:cNvPr id="1026" name="Picture 2">
            <a:extLst>
              <a:ext uri="{FF2B5EF4-FFF2-40B4-BE49-F238E27FC236}">
                <a16:creationId xmlns:a16="http://schemas.microsoft.com/office/drawing/2014/main" id="{4E6AF0A1-4BEC-623D-A8AC-F6065BD40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420" y="3880023"/>
            <a:ext cx="2643268" cy="2977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732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72" y="101600"/>
            <a:ext cx="8919028" cy="1456267"/>
          </a:xfrm>
        </p:spPr>
        <p:txBody>
          <a:bodyPr>
            <a:normAutofit/>
          </a:bodyPr>
          <a:lstStyle/>
          <a:p>
            <a:pPr algn="ctr">
              <a:defRPr/>
            </a:pPr>
            <a:r>
              <a:rPr lang="en-US" sz="4000">
                <a:latin typeface="Rockwell Extra Bold"/>
                <a:ea typeface="Rockwell Extra Bold" charset="0"/>
                <a:cs typeface="Rockwell Extra Bold" charset="0"/>
              </a:rPr>
              <a:t>6</a:t>
            </a:r>
            <a:r>
              <a:rPr lang="en-US" sz="4000" baseline="30000">
                <a:latin typeface="Rockwell Extra Bold"/>
                <a:ea typeface="Rockwell Extra Bold" charset="0"/>
                <a:cs typeface="Rockwell Extra Bold" charset="0"/>
              </a:rPr>
              <a:t>th</a:t>
            </a:r>
            <a:r>
              <a:rPr lang="en-US" sz="4000">
                <a:latin typeface="Rockwell Extra Bold"/>
                <a:ea typeface="Rockwell Extra Bold" charset="0"/>
                <a:cs typeface="Rockwell Extra Bold" charset="0"/>
              </a:rPr>
              <a:t> gr. Yearlong </a:t>
            </a:r>
            <a:br>
              <a:rPr lang="en-US" sz="4000">
                <a:latin typeface="Rockwell Extra Bold" charset="0"/>
                <a:ea typeface="Rockwell Extra Bold" charset="0"/>
                <a:cs typeface="Rockwell Extra Bold" charset="0"/>
              </a:rPr>
            </a:br>
            <a:r>
              <a:rPr lang="en-US" sz="4000">
                <a:latin typeface="Rockwell Extra Bold"/>
                <a:ea typeface="Rockwell Extra Bold" charset="0"/>
                <a:cs typeface="Rockwell Extra Bold" charset="0"/>
              </a:rPr>
              <a:t>Electives</a:t>
            </a:r>
            <a:endParaRPr lang="en-US">
              <a:latin typeface="Rockwell Extra Bold"/>
            </a:endParaRPr>
          </a:p>
        </p:txBody>
      </p:sp>
      <p:sp>
        <p:nvSpPr>
          <p:cNvPr id="45058" name="Content Placeholder 2"/>
          <p:cNvSpPr>
            <a:spLocks noGrp="1"/>
          </p:cNvSpPr>
          <p:nvPr>
            <p:ph idx="1"/>
          </p:nvPr>
        </p:nvSpPr>
        <p:spPr>
          <a:xfrm>
            <a:off x="172916" y="3505200"/>
            <a:ext cx="4636750" cy="2832700"/>
          </a:xfrm>
        </p:spPr>
        <p:txBody>
          <a:bodyPr>
            <a:noAutofit/>
          </a:bodyPr>
          <a:lstStyle/>
          <a:p>
            <a:pPr>
              <a:defRPr/>
            </a:pPr>
            <a:r>
              <a:rPr lang="en-US" sz="2800" dirty="0">
                <a:latin typeface="Arial Narrow"/>
                <a:ea typeface="Arial Narrow" charset="0"/>
                <a:cs typeface="Arial Narrow" charset="0"/>
              </a:rPr>
              <a:t>Band 1 or Chorus 1 or Orchestra 1</a:t>
            </a:r>
          </a:p>
          <a:p>
            <a:pPr>
              <a:defRPr/>
            </a:pPr>
            <a:r>
              <a:rPr lang="en-US" sz="2800" dirty="0">
                <a:latin typeface="Arial Narrow"/>
                <a:ea typeface="Arial Narrow" charset="0"/>
                <a:cs typeface="Arial Narrow" charset="0"/>
              </a:rPr>
              <a:t>Students who take a YEAR LONG or 2 SEMESTER ELECTIVES  must sign the Health agreement to take health online when available outside of their school day.</a:t>
            </a:r>
          </a:p>
          <a:p>
            <a:pPr>
              <a:defRPr/>
            </a:pPr>
            <a:r>
              <a:rPr lang="en-US" sz="2800" b="1" u="sng" dirty="0">
                <a:latin typeface="Arial Narrow"/>
                <a:ea typeface="Arial Narrow" charset="0"/>
                <a:cs typeface="Arial Narrow" charset="0"/>
              </a:rPr>
              <a:t>ALL</a:t>
            </a:r>
            <a:r>
              <a:rPr lang="en-US" sz="2800" dirty="0">
                <a:latin typeface="Arial Narrow"/>
                <a:ea typeface="Arial Narrow" charset="0"/>
                <a:cs typeface="Arial Narrow" charset="0"/>
              </a:rPr>
              <a:t> students must also complete a PE waiver.</a:t>
            </a:r>
          </a:p>
          <a:p>
            <a:pPr marL="0" indent="0">
              <a:buFont typeface="Times" charset="0"/>
              <a:buNone/>
              <a:defRPr/>
            </a:pPr>
            <a:endParaRPr lang="en-US" sz="3200" dirty="0">
              <a:ea typeface="ＭＳ Ｐゴシック" charset="0"/>
              <a:cs typeface="ＭＳ Ｐゴシック" charset="0"/>
            </a:endParaRPr>
          </a:p>
          <a:p>
            <a:pPr>
              <a:defRPr/>
            </a:pPr>
            <a:endParaRPr lang="en-US" sz="3200" dirty="0">
              <a:ea typeface="ＭＳ Ｐゴシック" charset="0"/>
              <a:cs typeface="ＭＳ Ｐゴシック" charset="0"/>
            </a:endParaRPr>
          </a:p>
          <a:p>
            <a:pPr marL="0" indent="0">
              <a:buFont typeface="Times" charset="0"/>
              <a:buNone/>
              <a:defRPr/>
            </a:pPr>
            <a:endParaRPr lang="en-US" sz="3200" dirty="0">
              <a:ea typeface="ＭＳ Ｐゴシック" charset="0"/>
              <a:cs typeface="ＭＳ Ｐゴシック" charset="0"/>
            </a:endParaRPr>
          </a:p>
        </p:txBody>
      </p:sp>
      <p:sp>
        <p:nvSpPr>
          <p:cNvPr id="6" name="Rounded Rectangle 5"/>
          <p:cNvSpPr/>
          <p:nvPr/>
        </p:nvSpPr>
        <p:spPr>
          <a:xfrm>
            <a:off x="5162146" y="1627835"/>
            <a:ext cx="3554536" cy="874533"/>
          </a:xfrm>
          <a:prstGeom prst="roundRect">
            <a:avLst/>
          </a:prstGeom>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ockwell Extra Bold" charset="0"/>
                <a:ea typeface="Rockwell Extra Bold" charset="0"/>
                <a:cs typeface="Rockwell Extra Bold" charset="0"/>
              </a:rPr>
              <a:t>Turn to the </a:t>
            </a:r>
          </a:p>
          <a:p>
            <a:pPr algn="ctr"/>
            <a:r>
              <a:rPr lang="en-US" dirty="0">
                <a:latin typeface="Rockwell Extra Bold" charset="0"/>
                <a:ea typeface="Rockwell Extra Bold" charset="0"/>
                <a:cs typeface="Rockwell Extra Bold" charset="0"/>
              </a:rPr>
              <a:t>Back of the Course Card</a:t>
            </a:r>
          </a:p>
        </p:txBody>
      </p:sp>
      <p:pic>
        <p:nvPicPr>
          <p:cNvPr id="3" name="Picture 2" descr="A picture containing clipart&#10;&#10;Description generated with high confidence">
            <a:extLst>
              <a:ext uri="{FF2B5EF4-FFF2-40B4-BE49-F238E27FC236}">
                <a16:creationId xmlns:a16="http://schemas.microsoft.com/office/drawing/2014/main" id="{81BBB73B-199D-499D-A9CF-D8A96689A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9968" y="135950"/>
            <a:ext cx="1437133" cy="1398707"/>
          </a:xfrm>
          <a:prstGeom prst="rect">
            <a:avLst/>
          </a:prstGeom>
        </p:spPr>
      </p:pic>
      <p:pic>
        <p:nvPicPr>
          <p:cNvPr id="4" name="Picture 3" descr="Graphical user interface, text, application">
            <a:extLst>
              <a:ext uri="{FF2B5EF4-FFF2-40B4-BE49-F238E27FC236}">
                <a16:creationId xmlns:a16="http://schemas.microsoft.com/office/drawing/2014/main" id="{EA058F76-F5A6-462A-38F9-F90071A542DC}"/>
              </a:ext>
            </a:extLst>
          </p:cNvPr>
          <p:cNvPicPr>
            <a:picLocks noChangeAspect="1"/>
          </p:cNvPicPr>
          <p:nvPr/>
        </p:nvPicPr>
        <p:blipFill rotWithShape="1">
          <a:blip r:embed="rId3"/>
          <a:srcRect l="50000" t="26421" r="16776" b="25061"/>
          <a:stretch/>
        </p:blipFill>
        <p:spPr>
          <a:xfrm>
            <a:off x="5244600" y="2446288"/>
            <a:ext cx="3472082" cy="3200846"/>
          </a:xfrm>
          <a:prstGeom prst="rect">
            <a:avLst/>
          </a:prstGeom>
        </p:spPr>
      </p:pic>
      <p:sp>
        <p:nvSpPr>
          <p:cNvPr id="10" name="Rounded Rectangle 6">
            <a:extLst>
              <a:ext uri="{FF2B5EF4-FFF2-40B4-BE49-F238E27FC236}">
                <a16:creationId xmlns:a16="http://schemas.microsoft.com/office/drawing/2014/main" id="{543BD621-0E4F-7C4B-94E3-D59DB3D69058}"/>
              </a:ext>
            </a:extLst>
          </p:cNvPr>
          <p:cNvSpPr/>
          <p:nvPr/>
        </p:nvSpPr>
        <p:spPr>
          <a:xfrm>
            <a:off x="5162146" y="5230165"/>
            <a:ext cx="3554536" cy="1491885"/>
          </a:xfrm>
          <a:prstGeom prst="roundRect">
            <a:avLst/>
          </a:prstGeom>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ckwell Extra Bold" charset="0"/>
                <a:ea typeface="Rockwell Extra Bold" charset="0"/>
                <a:cs typeface="Rockwell Extra Bold" charset="0"/>
              </a:rPr>
              <a:t>Online M/J Health DOES NOT satisfy the Career Component.  Students MUST complete a separate set of modules to be eligible for promotion.</a:t>
            </a:r>
          </a:p>
        </p:txBody>
      </p:sp>
    </p:spTree>
    <p:extLst>
      <p:ext uri="{BB962C8B-B14F-4D97-AF65-F5344CB8AC3E}">
        <p14:creationId xmlns:p14="http://schemas.microsoft.com/office/powerpoint/2010/main" val="2333646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newspaper, receipt&#10;&#10;Description automatically generated">
            <a:extLst>
              <a:ext uri="{FF2B5EF4-FFF2-40B4-BE49-F238E27FC236}">
                <a16:creationId xmlns:a16="http://schemas.microsoft.com/office/drawing/2014/main" id="{F4D7CB54-F64A-0228-62C8-1AF9E327B1A4}"/>
              </a:ext>
            </a:extLst>
          </p:cNvPr>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894595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signs&#10;&#10;Description automatically generated with low confidence">
            <a:extLst>
              <a:ext uri="{FF2B5EF4-FFF2-40B4-BE49-F238E27FC236}">
                <a16:creationId xmlns:a16="http://schemas.microsoft.com/office/drawing/2014/main" id="{90ECCB9E-6DCF-A658-2CF6-29312F0F3AA7}"/>
              </a:ext>
            </a:extLst>
          </p:cNvPr>
          <p:cNvPicPr>
            <a:picLocks noChangeAspect="1"/>
          </p:cNvPicPr>
          <p:nvPr/>
        </p:nvPicPr>
        <p:blipFill>
          <a:blip r:embed="rId3"/>
          <a:stretch>
            <a:fillRect/>
          </a:stretch>
        </p:blipFill>
        <p:spPr>
          <a:xfrm>
            <a:off x="1421027" y="0"/>
            <a:ext cx="6227805" cy="6858000"/>
          </a:xfrm>
          <a:prstGeom prst="rect">
            <a:avLst/>
          </a:prstGeom>
        </p:spPr>
      </p:pic>
    </p:spTree>
    <p:extLst>
      <p:ext uri="{BB962C8B-B14F-4D97-AF65-F5344CB8AC3E}">
        <p14:creationId xmlns:p14="http://schemas.microsoft.com/office/powerpoint/2010/main" val="3194179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1" y="355550"/>
            <a:ext cx="7772400" cy="1099728"/>
          </a:xfrm>
        </p:spPr>
        <p:txBody>
          <a:bodyPr>
            <a:normAutofit fontScale="90000"/>
          </a:bodyPr>
          <a:lstStyle/>
          <a:p>
            <a:pPr algn="ctr"/>
            <a:r>
              <a:rPr lang="en-US" sz="6000">
                <a:latin typeface="Rockwell Extra Bold" charset="0"/>
                <a:ea typeface="Rockwell Extra Bold" charset="0"/>
                <a:cs typeface="Rockwell Extra Bold" charset="0"/>
              </a:rPr>
              <a:t>THE RIVER RIDGE</a:t>
            </a:r>
            <a:br>
              <a:rPr lang="en-US" sz="6000">
                <a:latin typeface="Rockwell Extra Bold" charset="0"/>
                <a:ea typeface="Rockwell Extra Bold" charset="0"/>
                <a:cs typeface="Rockwell Extra Bold" charset="0"/>
              </a:rPr>
            </a:br>
            <a:r>
              <a:rPr lang="en-US" sz="6000">
                <a:latin typeface="Rockwell Extra Bold" charset="0"/>
                <a:ea typeface="Rockwell Extra Bold" charset="0"/>
                <a:cs typeface="Rockwell Extra Bold" charset="0"/>
              </a:rPr>
              <a:t>EXPERIENCE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968" y="135950"/>
            <a:ext cx="1437133" cy="1398707"/>
          </a:xfrm>
          <a:prstGeom prst="rect">
            <a:avLst/>
          </a:prstGeom>
        </p:spPr>
      </p:pic>
      <p:sp>
        <p:nvSpPr>
          <p:cNvPr id="10" name="Rounded Rectangle 9"/>
          <p:cNvSpPr/>
          <p:nvPr/>
        </p:nvSpPr>
        <p:spPr>
          <a:xfrm>
            <a:off x="3714721" y="2093884"/>
            <a:ext cx="3319270" cy="2105475"/>
          </a:xfrm>
          <a:prstGeom prst="roundRect">
            <a:avLst/>
          </a:prstGeom>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ockwell Extra Bold" charset="0"/>
                <a:ea typeface="Rockwell Extra Bold" charset="0"/>
                <a:cs typeface="Rockwell Extra Bold" charset="0"/>
              </a:rPr>
              <a:t>RRMS Campus Tours &amp; Prep Rally </a:t>
            </a:r>
          </a:p>
          <a:p>
            <a:pPr algn="ctr"/>
            <a:r>
              <a:rPr lang="en-US" dirty="0">
                <a:latin typeface="Rockwell Extra Bold" charset="0"/>
                <a:ea typeface="Rockwell Extra Bold" charset="0"/>
                <a:cs typeface="Rockwell Extra Bold" charset="0"/>
              </a:rPr>
              <a:t>Field Trip</a:t>
            </a:r>
          </a:p>
          <a:p>
            <a:pPr algn="ctr"/>
            <a:r>
              <a:rPr lang="en-US" dirty="0">
                <a:latin typeface="Rockwell Extra Bold" charset="0"/>
                <a:ea typeface="Rockwell Extra Bold" charset="0"/>
                <a:cs typeface="Rockwell Extra Bold" charset="0"/>
              </a:rPr>
              <a:t>Bus Transportation will be provided to feeder schools.</a:t>
            </a:r>
          </a:p>
        </p:txBody>
      </p:sp>
      <p:sp>
        <p:nvSpPr>
          <p:cNvPr id="7" name="Rectangle: Rounded Corners 6">
            <a:extLst>
              <a:ext uri="{FF2B5EF4-FFF2-40B4-BE49-F238E27FC236}">
                <a16:creationId xmlns:a16="http://schemas.microsoft.com/office/drawing/2014/main" id="{E7F89FFB-A855-452C-882F-FEDCEC965D95}"/>
              </a:ext>
            </a:extLst>
          </p:cNvPr>
          <p:cNvSpPr/>
          <p:nvPr/>
        </p:nvSpPr>
        <p:spPr>
          <a:xfrm>
            <a:off x="4221499" y="4712428"/>
            <a:ext cx="3517185" cy="1239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cs typeface="Calibri"/>
              </a:rPr>
              <a:t>April 21</a:t>
            </a:r>
          </a:p>
          <a:p>
            <a:pPr algn="ctr"/>
            <a:r>
              <a:rPr lang="en-US" sz="3200" dirty="0">
                <a:cs typeface="Calibri"/>
              </a:rPr>
              <a:t>10:30AM-12:30PM</a:t>
            </a:r>
          </a:p>
        </p:txBody>
      </p:sp>
      <p:pic>
        <p:nvPicPr>
          <p:cNvPr id="14" name="Picture 30" descr="A picture containing floor, sport, athletic game, person&#10;&#10;Description automatically generated">
            <a:extLst>
              <a:ext uri="{FF2B5EF4-FFF2-40B4-BE49-F238E27FC236}">
                <a16:creationId xmlns:a16="http://schemas.microsoft.com/office/drawing/2014/main" id="{5BFF6326-EC78-5043-A8AE-B5A6EEE5B2AA}"/>
              </a:ext>
            </a:extLst>
          </p:cNvPr>
          <p:cNvPicPr>
            <a:picLocks noChangeAspect="1"/>
          </p:cNvPicPr>
          <p:nvPr/>
        </p:nvPicPr>
        <p:blipFill rotWithShape="1">
          <a:blip r:embed="rId4"/>
          <a:srcRect l="171" t="385" r="684" b="15385"/>
          <a:stretch/>
        </p:blipFill>
        <p:spPr>
          <a:xfrm>
            <a:off x="244304" y="2093884"/>
            <a:ext cx="3312446" cy="3857603"/>
          </a:xfrm>
          <a:prstGeom prst="rect">
            <a:avLst/>
          </a:prstGeom>
        </p:spPr>
      </p:pic>
      <p:pic>
        <p:nvPicPr>
          <p:cNvPr id="15" name="Picture 31">
            <a:extLst>
              <a:ext uri="{FF2B5EF4-FFF2-40B4-BE49-F238E27FC236}">
                <a16:creationId xmlns:a16="http://schemas.microsoft.com/office/drawing/2014/main" id="{6F1CCB24-1CA5-19D0-DE51-488928F80730}"/>
              </a:ext>
            </a:extLst>
          </p:cNvPr>
          <p:cNvPicPr>
            <a:picLocks noChangeAspect="1"/>
          </p:cNvPicPr>
          <p:nvPr/>
        </p:nvPicPr>
        <p:blipFill>
          <a:blip r:embed="rId5"/>
          <a:stretch>
            <a:fillRect/>
          </a:stretch>
        </p:blipFill>
        <p:spPr>
          <a:xfrm>
            <a:off x="7117942" y="1937803"/>
            <a:ext cx="1929159" cy="2497015"/>
          </a:xfrm>
          <a:prstGeom prst="rect">
            <a:avLst/>
          </a:prstGeom>
        </p:spPr>
      </p:pic>
    </p:spTree>
    <p:extLst>
      <p:ext uri="{BB962C8B-B14F-4D97-AF65-F5344CB8AC3E}">
        <p14:creationId xmlns:p14="http://schemas.microsoft.com/office/powerpoint/2010/main" val="1311218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1" y="355550"/>
            <a:ext cx="7772400" cy="1099728"/>
          </a:xfrm>
        </p:spPr>
        <p:txBody>
          <a:bodyPr>
            <a:normAutofit fontScale="90000"/>
          </a:bodyPr>
          <a:lstStyle/>
          <a:p>
            <a:pPr algn="ctr"/>
            <a:r>
              <a:rPr lang="en-US" sz="6000" dirty="0">
                <a:latin typeface="Rockwell Extra Bold" charset="0"/>
                <a:ea typeface="Rockwell Extra Bold" charset="0"/>
                <a:cs typeface="Rockwell Extra Bold" charset="0"/>
              </a:rPr>
              <a:t>THE RIVER RIDGE</a:t>
            </a:r>
            <a:br>
              <a:rPr lang="en-US" sz="6000" dirty="0">
                <a:latin typeface="Rockwell Extra Bold" charset="0"/>
                <a:ea typeface="Rockwell Extra Bold" charset="0"/>
                <a:cs typeface="Rockwell Extra Bold" charset="0"/>
              </a:rPr>
            </a:br>
            <a:r>
              <a:rPr lang="en-US" sz="6000" dirty="0">
                <a:latin typeface="Rockwell Extra Bold" charset="0"/>
                <a:ea typeface="Rockwell Extra Bold" charset="0"/>
                <a:cs typeface="Rockwell Extra Bold" charset="0"/>
              </a:rPr>
              <a:t>EXPERIENCE</a:t>
            </a:r>
          </a:p>
        </p:txBody>
      </p:sp>
      <p:sp>
        <p:nvSpPr>
          <p:cNvPr id="5" name="TextBox 4"/>
          <p:cNvSpPr txBox="1"/>
          <p:nvPr/>
        </p:nvSpPr>
        <p:spPr>
          <a:xfrm>
            <a:off x="382557" y="1709227"/>
            <a:ext cx="8378886" cy="5509200"/>
          </a:xfrm>
          <a:prstGeom prst="rect">
            <a:avLst/>
          </a:prstGeom>
          <a:noFill/>
        </p:spPr>
        <p:txBody>
          <a:bodyPr wrap="square" lIns="91440" tIns="45720" rIns="91440" bIns="45720" rtlCol="0" anchor="t">
            <a:spAutoFit/>
          </a:bodyPr>
          <a:lstStyle/>
          <a:p>
            <a:pPr algn="ctr"/>
            <a:r>
              <a:rPr lang="en-US" sz="3200" b="1" dirty="0">
                <a:solidFill>
                  <a:srgbClr val="FFFFFF"/>
                </a:solidFill>
                <a:latin typeface="Arial Narrow"/>
                <a:cs typeface="Arial Narrow"/>
              </a:rPr>
              <a:t>We are planning a field trip to RRMS in April for campus tours, pep rally and a student panel.</a:t>
            </a:r>
            <a:endParaRPr lang="en-US" dirty="0"/>
          </a:p>
          <a:p>
            <a:endParaRPr lang="en-US" sz="3200" dirty="0">
              <a:solidFill>
                <a:srgbClr val="FFFFFF"/>
              </a:solidFill>
              <a:latin typeface="Arial Narrow"/>
              <a:cs typeface="Arial Narrow"/>
            </a:endParaRPr>
          </a:p>
          <a:p>
            <a:r>
              <a:rPr lang="en-US" sz="3200" dirty="0">
                <a:solidFill>
                  <a:srgbClr val="FFFFFF"/>
                </a:solidFill>
                <a:latin typeface="Arial Narrow"/>
                <a:cs typeface="Arial Narrow"/>
              </a:rPr>
              <a:t>-Monthly student clubs based on your interests</a:t>
            </a:r>
          </a:p>
          <a:p>
            <a:r>
              <a:rPr lang="en-US" sz="3200" dirty="0">
                <a:solidFill>
                  <a:srgbClr val="FFFFFF"/>
                </a:solidFill>
                <a:latin typeface="Arial Narrow"/>
                <a:cs typeface="Arial Narrow"/>
              </a:rPr>
              <a:t>-Sports in 6</a:t>
            </a:r>
            <a:r>
              <a:rPr lang="en-US" sz="3200" baseline="30000" dirty="0">
                <a:solidFill>
                  <a:srgbClr val="FFFFFF"/>
                </a:solidFill>
                <a:latin typeface="Arial Narrow"/>
                <a:cs typeface="Arial Narrow"/>
              </a:rPr>
              <a:t>th</a:t>
            </a:r>
            <a:r>
              <a:rPr lang="en-US" sz="3200" dirty="0">
                <a:solidFill>
                  <a:srgbClr val="FFFFFF"/>
                </a:solidFill>
                <a:latin typeface="Arial Narrow"/>
                <a:cs typeface="Arial Narrow"/>
              </a:rPr>
              <a:t> Grade</a:t>
            </a:r>
          </a:p>
          <a:p>
            <a:r>
              <a:rPr lang="en-US" sz="3200" dirty="0">
                <a:solidFill>
                  <a:srgbClr val="FFFFFF"/>
                </a:solidFill>
                <a:latin typeface="Arial Narrow"/>
                <a:cs typeface="Arial Narrow"/>
              </a:rPr>
              <a:t>	-Cheerleading, Football, Track,                   </a:t>
            </a:r>
          </a:p>
          <a:p>
            <a:r>
              <a:rPr lang="en-US" sz="3200" dirty="0">
                <a:solidFill>
                  <a:srgbClr val="FFFFFF"/>
                </a:solidFill>
                <a:latin typeface="Arial Narrow"/>
                <a:cs typeface="Arial Narrow"/>
              </a:rPr>
              <a:t>    Soccer, JV Volleyball, JV Basketball, Dance Team</a:t>
            </a:r>
          </a:p>
          <a:p>
            <a:r>
              <a:rPr lang="en-US" sz="3200" dirty="0">
                <a:solidFill>
                  <a:srgbClr val="FFFFFF"/>
                </a:solidFill>
                <a:latin typeface="Arial Narrow"/>
                <a:cs typeface="Arial Narrow"/>
              </a:rPr>
              <a:t>-Service Clubs,	Royal Merchant School Store, Royal Rewards</a:t>
            </a:r>
            <a:r>
              <a:rPr lang="is-IS" sz="3200" dirty="0">
                <a:solidFill>
                  <a:srgbClr val="FFFFFF"/>
                </a:solidFill>
                <a:latin typeface="Arial Narrow"/>
                <a:cs typeface="Arial Narrow"/>
              </a:rPr>
              <a:t>…</a:t>
            </a:r>
          </a:p>
          <a:p>
            <a:endParaRPr lang="en-US" sz="3200" dirty="0">
              <a:solidFill>
                <a:srgbClr val="FFFFFF"/>
              </a:solidFill>
              <a:latin typeface="Arial Narrow"/>
              <a:cs typeface="Arial Narrow"/>
            </a:endParaRPr>
          </a:p>
          <a:p>
            <a:endParaRPr lang="en-US" sz="3200" dirty="0">
              <a:latin typeface="Arial Narrow"/>
              <a:cs typeface="Arial Narrow"/>
            </a:endParaRPr>
          </a:p>
        </p:txBody>
      </p:sp>
      <p:pic>
        <p:nvPicPr>
          <p:cNvPr id="6" name="Picture 7" descr="LogoTransparentBac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9460" y="101601"/>
            <a:ext cx="1412940" cy="13836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729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1" y="355550"/>
            <a:ext cx="7772400" cy="1099728"/>
          </a:xfrm>
        </p:spPr>
        <p:txBody>
          <a:bodyPr>
            <a:normAutofit fontScale="90000"/>
          </a:bodyPr>
          <a:lstStyle/>
          <a:p>
            <a:pPr algn="ctr"/>
            <a:r>
              <a:rPr lang="en-US" sz="6000">
                <a:latin typeface="Rockwell Extra Bold" charset="0"/>
                <a:ea typeface="Rockwell Extra Bold" charset="0"/>
                <a:cs typeface="Rockwell Extra Bold" charset="0"/>
              </a:rPr>
              <a:t>THE RIVER RIDGE</a:t>
            </a:r>
            <a:br>
              <a:rPr lang="en-US" sz="6000">
                <a:latin typeface="Rockwell Extra Bold" charset="0"/>
                <a:ea typeface="Rockwell Extra Bold" charset="0"/>
                <a:cs typeface="Rockwell Extra Bold" charset="0"/>
              </a:rPr>
            </a:br>
            <a:r>
              <a:rPr lang="en-US" sz="6000">
                <a:latin typeface="Rockwell Extra Bold" charset="0"/>
                <a:ea typeface="Rockwell Extra Bold" charset="0"/>
                <a:cs typeface="Rockwell Extra Bold" charset="0"/>
              </a:rPr>
              <a:t>EXPERIENCE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968" y="135950"/>
            <a:ext cx="1437133" cy="1398707"/>
          </a:xfrm>
          <a:prstGeom prst="rect">
            <a:avLst/>
          </a:prstGeom>
        </p:spPr>
      </p:pic>
      <p:grpSp>
        <p:nvGrpSpPr>
          <p:cNvPr id="11" name="Group 10"/>
          <p:cNvGrpSpPr/>
          <p:nvPr/>
        </p:nvGrpSpPr>
        <p:grpSpPr>
          <a:xfrm>
            <a:off x="3130781" y="1816515"/>
            <a:ext cx="5916237" cy="4552033"/>
            <a:chOff x="525084" y="1858259"/>
            <a:chExt cx="5916237" cy="4552033"/>
          </a:xfrm>
        </p:grpSpPr>
        <p:sp>
          <p:nvSpPr>
            <p:cNvPr id="5" name="TextBox 4"/>
            <p:cNvSpPr txBox="1"/>
            <p:nvPr/>
          </p:nvSpPr>
          <p:spPr>
            <a:xfrm>
              <a:off x="525084" y="3117083"/>
              <a:ext cx="5916237" cy="3293209"/>
            </a:xfrm>
            <a:prstGeom prst="rect">
              <a:avLst/>
            </a:prstGeom>
            <a:noFill/>
          </p:spPr>
          <p:txBody>
            <a:bodyPr wrap="square" rtlCol="0">
              <a:spAutoFit/>
            </a:bodyPr>
            <a:lstStyle/>
            <a:p>
              <a:pPr algn="ctr"/>
              <a:endParaRPr lang="en-US" sz="3600">
                <a:solidFill>
                  <a:srgbClr val="FFFFFF"/>
                </a:solidFill>
                <a:latin typeface="Arial Narrow"/>
                <a:cs typeface="Arial Narrow"/>
              </a:endParaRPr>
            </a:p>
            <a:p>
              <a:pPr algn="ctr"/>
              <a:endParaRPr lang="en-US" sz="3600">
                <a:solidFill>
                  <a:srgbClr val="FFFFFF"/>
                </a:solidFill>
                <a:latin typeface="Arial Narrow"/>
                <a:cs typeface="Arial Narrow"/>
              </a:endParaRPr>
            </a:p>
            <a:p>
              <a:pPr algn="ctr"/>
              <a:r>
                <a:rPr lang="en-US" sz="3600">
                  <a:solidFill>
                    <a:srgbClr val="FFFFFF"/>
                  </a:solidFill>
                  <a:latin typeface="Arial Narrow"/>
                  <a:cs typeface="Arial Narrow"/>
                </a:rPr>
                <a:t>August 1, 2018</a:t>
              </a:r>
            </a:p>
            <a:p>
              <a:pPr algn="ctr"/>
              <a:r>
                <a:rPr lang="en-US" sz="3600">
                  <a:solidFill>
                    <a:srgbClr val="FFFFFF"/>
                  </a:solidFill>
                  <a:latin typeface="Arial Narrow"/>
                  <a:cs typeface="Arial Narrow"/>
                </a:rPr>
                <a:t>8:30AM-1PM</a:t>
              </a:r>
            </a:p>
            <a:p>
              <a:pPr algn="ctr"/>
              <a:r>
                <a:rPr lang="en-US" sz="3200">
                  <a:latin typeface="Arial Narrow"/>
                  <a:cs typeface="Arial Narrow"/>
                </a:rPr>
                <a:t>Begin your journey as a Royal Knight by attending this special orientation.</a:t>
              </a:r>
            </a:p>
          </p:txBody>
        </p:sp>
        <p:pic>
          <p:nvPicPr>
            <p:cNvPr id="6" name="Picture 5"/>
            <p:cNvPicPr/>
            <p:nvPr/>
          </p:nvPicPr>
          <p:blipFill>
            <a:blip r:embed="rId4">
              <a:grayscl/>
            </a:blip>
            <a:stretch>
              <a:fillRect/>
            </a:stretch>
          </p:blipFill>
          <p:spPr>
            <a:xfrm>
              <a:off x="1820260" y="1858259"/>
              <a:ext cx="3605848" cy="2359116"/>
            </a:xfrm>
            <a:prstGeom prst="rect">
              <a:avLst/>
            </a:prstGeom>
          </p:spPr>
        </p:pic>
      </p:grpSp>
      <p:sp>
        <p:nvSpPr>
          <p:cNvPr id="10" name="Rounded Rectangle 9"/>
          <p:cNvSpPr/>
          <p:nvPr/>
        </p:nvSpPr>
        <p:spPr>
          <a:xfrm>
            <a:off x="338330" y="1898114"/>
            <a:ext cx="3319270" cy="2105475"/>
          </a:xfrm>
          <a:prstGeom prst="roundRect">
            <a:avLst/>
          </a:prstGeom>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ockwell Extra Bold" charset="0"/>
                <a:ea typeface="Rockwell Extra Bold" charset="0"/>
                <a:cs typeface="Rockwell Extra Bold" charset="0"/>
              </a:rPr>
              <a:t>Don’t forget to give us your t-shirt size!</a:t>
            </a:r>
          </a:p>
          <a:p>
            <a:pPr algn="ctr"/>
            <a:r>
              <a:rPr lang="en-US" dirty="0">
                <a:latin typeface="Rockwell Extra Bold" charset="0"/>
                <a:ea typeface="Rockwell Extra Bold" charset="0"/>
                <a:cs typeface="Rockwell Extra Bold" charset="0"/>
              </a:rPr>
              <a:t>Finally, SIGN THE </a:t>
            </a:r>
          </a:p>
          <a:p>
            <a:pPr algn="ctr"/>
            <a:r>
              <a:rPr lang="en-US" dirty="0">
                <a:latin typeface="Rockwell Extra Bold" charset="0"/>
                <a:ea typeface="Rockwell Extra Bold" charset="0"/>
                <a:cs typeface="Rockwell Extra Bold" charset="0"/>
              </a:rPr>
              <a:t>COURSE CARD (Parent &amp; Student signature REQUIRED).</a:t>
            </a:r>
          </a:p>
        </p:txBody>
      </p:sp>
      <p:sp>
        <p:nvSpPr>
          <p:cNvPr id="7" name="Rectangle: Rounded Corners 6">
            <a:extLst>
              <a:ext uri="{FF2B5EF4-FFF2-40B4-BE49-F238E27FC236}">
                <a16:creationId xmlns:a16="http://schemas.microsoft.com/office/drawing/2014/main" id="{E7F89FFB-A855-452C-882F-FEDCEC965D95}"/>
              </a:ext>
            </a:extLst>
          </p:cNvPr>
          <p:cNvSpPr/>
          <p:nvPr/>
        </p:nvSpPr>
        <p:spPr>
          <a:xfrm>
            <a:off x="4713259" y="4242058"/>
            <a:ext cx="2736915" cy="10636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200" dirty="0">
              <a:cs typeface="Calibri"/>
            </a:endParaRPr>
          </a:p>
          <a:p>
            <a:pPr algn="ctr"/>
            <a:r>
              <a:rPr lang="en-US" sz="3200" dirty="0">
                <a:cs typeface="Calibri"/>
              </a:rPr>
              <a:t>July 27, 2022</a:t>
            </a:r>
          </a:p>
          <a:p>
            <a:pPr algn="ctr"/>
            <a:r>
              <a:rPr lang="en-US" sz="3200" dirty="0">
                <a:cs typeface="Calibri"/>
              </a:rPr>
              <a:t>8AM-12PM</a:t>
            </a:r>
          </a:p>
          <a:p>
            <a:pPr algn="ctr"/>
            <a:endParaRPr lang="en-US" sz="3200" dirty="0">
              <a:cs typeface="Calibri"/>
            </a:endParaRPr>
          </a:p>
        </p:txBody>
      </p:sp>
      <p:pic>
        <p:nvPicPr>
          <p:cNvPr id="8" name="Picture 7" descr="Logo&#10;&#10;Description automatically generated">
            <a:extLst>
              <a:ext uri="{FF2B5EF4-FFF2-40B4-BE49-F238E27FC236}">
                <a16:creationId xmlns:a16="http://schemas.microsoft.com/office/drawing/2014/main" id="{AB38C38A-7666-F51F-F612-C72A3E556B7A}"/>
              </a:ext>
            </a:extLst>
          </p:cNvPr>
          <p:cNvPicPr>
            <a:picLocks noChangeAspect="1"/>
          </p:cNvPicPr>
          <p:nvPr/>
        </p:nvPicPr>
        <p:blipFill>
          <a:blip r:embed="rId5"/>
          <a:stretch>
            <a:fillRect/>
          </a:stretch>
        </p:blipFill>
        <p:spPr>
          <a:xfrm>
            <a:off x="561090" y="4263072"/>
            <a:ext cx="2555325" cy="2105476"/>
          </a:xfrm>
          <a:prstGeom prst="rect">
            <a:avLst/>
          </a:prstGeom>
        </p:spPr>
      </p:pic>
    </p:spTree>
    <p:extLst>
      <p:ext uri="{BB962C8B-B14F-4D97-AF65-F5344CB8AC3E}">
        <p14:creationId xmlns:p14="http://schemas.microsoft.com/office/powerpoint/2010/main" val="207031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6811" y="-44506"/>
            <a:ext cx="7772400" cy="1099728"/>
          </a:xfrm>
        </p:spPr>
        <p:txBody>
          <a:bodyPr>
            <a:noAutofit/>
          </a:bodyPr>
          <a:lstStyle/>
          <a:p>
            <a:pPr algn="ctr"/>
            <a:r>
              <a:rPr lang="en-US" sz="3200">
                <a:latin typeface="Rockwell Extra Bold"/>
                <a:ea typeface="Rockwell Extra Bold" charset="0"/>
                <a:cs typeface="Rockwell Extra Bold" charset="0"/>
              </a:rPr>
              <a:t>Common middle school ?s</a:t>
            </a:r>
          </a:p>
        </p:txBody>
      </p:sp>
      <p:sp>
        <p:nvSpPr>
          <p:cNvPr id="3" name="Rectangle 2"/>
          <p:cNvSpPr/>
          <p:nvPr/>
        </p:nvSpPr>
        <p:spPr>
          <a:xfrm rot="20401012">
            <a:off x="364001" y="1384938"/>
            <a:ext cx="2035386" cy="923330"/>
          </a:xfrm>
          <a:prstGeom prst="rect">
            <a:avLst/>
          </a:prstGeom>
          <a:noFill/>
        </p:spPr>
        <p:txBody>
          <a:bodyPr wrap="square" lIns="91440" tIns="45720" rIns="91440" bIns="45720">
            <a:spAutoFit/>
          </a:bodyPr>
          <a:lstStyle/>
          <a:p>
            <a:pPr algn="ctr"/>
            <a:r>
              <a:rPr lang="en-US"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Lunch</a:t>
            </a:r>
          </a:p>
        </p:txBody>
      </p:sp>
      <p:sp>
        <p:nvSpPr>
          <p:cNvPr id="6" name="Rectangle 5"/>
          <p:cNvSpPr/>
          <p:nvPr/>
        </p:nvSpPr>
        <p:spPr>
          <a:xfrm rot="1263975">
            <a:off x="2944310" y="1841745"/>
            <a:ext cx="6242350" cy="923330"/>
          </a:xfrm>
          <a:prstGeom prst="rect">
            <a:avLst/>
          </a:prstGeom>
          <a:noFill/>
        </p:spPr>
        <p:txBody>
          <a:bodyPr wrap="none" lIns="91440" tIns="45720" rIns="91440" bIns="45720">
            <a:spAutoFit/>
          </a:bodyPr>
          <a:lstStyle/>
          <a:p>
            <a:pPr algn="ctr"/>
            <a:r>
              <a:rPr lang="en-US"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Navigating the Castle</a:t>
            </a:r>
          </a:p>
        </p:txBody>
      </p:sp>
      <p:sp>
        <p:nvSpPr>
          <p:cNvPr id="7" name="Rectangle 6"/>
          <p:cNvSpPr/>
          <p:nvPr/>
        </p:nvSpPr>
        <p:spPr>
          <a:xfrm rot="21041171">
            <a:off x="97077" y="2632342"/>
            <a:ext cx="4592925" cy="923330"/>
          </a:xfrm>
          <a:prstGeom prst="rect">
            <a:avLst/>
          </a:prstGeom>
          <a:noFill/>
        </p:spPr>
        <p:txBody>
          <a:bodyPr wrap="none" lIns="91440" tIns="45720" rIns="91440" bIns="45720">
            <a:spAutoFit/>
          </a:bodyPr>
          <a:lstStyle/>
          <a:p>
            <a:pPr algn="ctr"/>
            <a:r>
              <a:rPr lang="en-US"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Making Friends</a:t>
            </a:r>
          </a:p>
        </p:txBody>
      </p:sp>
      <p:sp>
        <p:nvSpPr>
          <p:cNvPr id="8" name="Rectangle 7"/>
          <p:cNvSpPr/>
          <p:nvPr/>
        </p:nvSpPr>
        <p:spPr>
          <a:xfrm rot="1040028">
            <a:off x="4664102" y="5016620"/>
            <a:ext cx="4423893" cy="923330"/>
          </a:xfrm>
          <a:prstGeom prst="rect">
            <a:avLst/>
          </a:prstGeom>
          <a:noFill/>
        </p:spPr>
        <p:txBody>
          <a:bodyPr wrap="square" lIns="91440" tIns="45720" rIns="91440" bIns="45720">
            <a:spAutoFit/>
          </a:bodyPr>
          <a:lstStyle/>
          <a:p>
            <a:pPr algn="ctr"/>
            <a:r>
              <a:rPr lang="en-US"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Riding the Bus</a:t>
            </a:r>
          </a:p>
        </p:txBody>
      </p:sp>
      <p:sp>
        <p:nvSpPr>
          <p:cNvPr id="9" name="Rectangle 8"/>
          <p:cNvSpPr/>
          <p:nvPr/>
        </p:nvSpPr>
        <p:spPr>
          <a:xfrm>
            <a:off x="845997" y="5439869"/>
            <a:ext cx="4281942" cy="923330"/>
          </a:xfrm>
          <a:prstGeom prst="rect">
            <a:avLst/>
          </a:prstGeom>
          <a:noFill/>
        </p:spPr>
        <p:txBody>
          <a:bodyPr wrap="none" lIns="91440" tIns="45720" rIns="91440" bIns="45720">
            <a:spAutoFit/>
          </a:bodyPr>
          <a:lstStyle/>
          <a:p>
            <a:pPr algn="ctr"/>
            <a:r>
              <a:rPr lang="en-US"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Independence</a:t>
            </a:r>
            <a:endParaRPr lang="en-US"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Rectangle 9"/>
          <p:cNvSpPr/>
          <p:nvPr/>
        </p:nvSpPr>
        <p:spPr>
          <a:xfrm rot="605430">
            <a:off x="4009146" y="3515525"/>
            <a:ext cx="4919680" cy="923330"/>
          </a:xfrm>
          <a:prstGeom prst="rect">
            <a:avLst/>
          </a:prstGeom>
          <a:noFill/>
        </p:spPr>
        <p:txBody>
          <a:bodyPr wrap="none" lIns="91440" tIns="45720" rIns="91440" bIns="45720">
            <a:spAutoFit/>
          </a:bodyPr>
          <a:lstStyle/>
          <a:p>
            <a:pPr algn="ctr"/>
            <a:r>
              <a:rPr lang="en-US"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Getting Involved</a:t>
            </a:r>
            <a:endParaRPr lang="en-US"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Rectangle 10"/>
          <p:cNvSpPr/>
          <p:nvPr/>
        </p:nvSpPr>
        <p:spPr>
          <a:xfrm rot="21098966">
            <a:off x="711959" y="4176718"/>
            <a:ext cx="3363165" cy="923330"/>
          </a:xfrm>
          <a:prstGeom prst="rect">
            <a:avLst/>
          </a:prstGeom>
          <a:noFill/>
        </p:spPr>
        <p:txBody>
          <a:bodyPr wrap="none" lIns="91440" tIns="45720" rIns="91440" bIns="45720">
            <a:spAutoFit/>
          </a:bodyPr>
          <a:lstStyle/>
          <a:p>
            <a:pPr algn="ctr"/>
            <a:r>
              <a:rPr lang="en-US"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Homework</a:t>
            </a:r>
          </a:p>
        </p:txBody>
      </p:sp>
      <p:pic>
        <p:nvPicPr>
          <p:cNvPr id="12" name="Picture 7" descr="LogoTransparentBack.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9460" y="101601"/>
            <a:ext cx="1412940" cy="1383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6561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1" y="-44506"/>
            <a:ext cx="7772400" cy="1099728"/>
          </a:xfrm>
        </p:spPr>
        <p:txBody>
          <a:bodyPr>
            <a:noAutofit/>
          </a:bodyPr>
          <a:lstStyle/>
          <a:p>
            <a:pPr algn="ctr"/>
            <a:r>
              <a:rPr lang="en-US" sz="3200">
                <a:latin typeface="Rockwell Extra Bold"/>
                <a:ea typeface="Rockwell Extra Bold" charset="0"/>
                <a:cs typeface="Rockwell Extra Bold" charset="0"/>
              </a:rPr>
              <a:t>Common middle school ?s</a:t>
            </a:r>
          </a:p>
        </p:txBody>
      </p:sp>
      <p:sp>
        <p:nvSpPr>
          <p:cNvPr id="3" name="Rectangle 2"/>
          <p:cNvSpPr/>
          <p:nvPr/>
        </p:nvSpPr>
        <p:spPr>
          <a:xfrm rot="20401012">
            <a:off x="364001" y="1384938"/>
            <a:ext cx="2035386" cy="923330"/>
          </a:xfrm>
          <a:prstGeom prst="rect">
            <a:avLst/>
          </a:prstGeom>
          <a:noFill/>
        </p:spPr>
        <p:txBody>
          <a:bodyPr wrap="square" lIns="91440" tIns="45720" rIns="91440" bIns="45720">
            <a:spAutoFit/>
          </a:bodyPr>
          <a:lstStyle/>
          <a:p>
            <a:pPr algn="ctr"/>
            <a:r>
              <a:rPr lang="en-US"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Lunch</a:t>
            </a:r>
          </a:p>
        </p:txBody>
      </p:sp>
      <p:sp>
        <p:nvSpPr>
          <p:cNvPr id="6" name="Rectangle 5"/>
          <p:cNvSpPr/>
          <p:nvPr/>
        </p:nvSpPr>
        <p:spPr>
          <a:xfrm rot="1263975">
            <a:off x="2944310" y="1841745"/>
            <a:ext cx="6242350" cy="923330"/>
          </a:xfrm>
          <a:prstGeom prst="rect">
            <a:avLst/>
          </a:prstGeom>
          <a:noFill/>
        </p:spPr>
        <p:txBody>
          <a:bodyPr wrap="none" lIns="91440" tIns="45720" rIns="91440" bIns="45720">
            <a:spAutoFit/>
          </a:bodyPr>
          <a:lstStyle/>
          <a:p>
            <a:pPr algn="ctr"/>
            <a:r>
              <a:rPr lang="en-US"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Navigating the Castle</a:t>
            </a:r>
          </a:p>
        </p:txBody>
      </p:sp>
      <p:sp>
        <p:nvSpPr>
          <p:cNvPr id="7" name="Rectangle 6"/>
          <p:cNvSpPr/>
          <p:nvPr/>
        </p:nvSpPr>
        <p:spPr>
          <a:xfrm rot="21041171">
            <a:off x="97077" y="2632342"/>
            <a:ext cx="4592925" cy="923330"/>
          </a:xfrm>
          <a:prstGeom prst="rect">
            <a:avLst/>
          </a:prstGeom>
          <a:noFill/>
        </p:spPr>
        <p:txBody>
          <a:bodyPr wrap="none" lIns="91440" tIns="45720" rIns="91440" bIns="45720">
            <a:spAutoFit/>
          </a:bodyPr>
          <a:lstStyle/>
          <a:p>
            <a:pPr algn="ctr"/>
            <a:r>
              <a:rPr lang="en-US"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Making Friends</a:t>
            </a:r>
          </a:p>
        </p:txBody>
      </p:sp>
      <p:sp>
        <p:nvSpPr>
          <p:cNvPr id="8" name="Rectangle 7"/>
          <p:cNvSpPr/>
          <p:nvPr/>
        </p:nvSpPr>
        <p:spPr>
          <a:xfrm rot="1040028">
            <a:off x="4664102" y="5016620"/>
            <a:ext cx="4423893" cy="923330"/>
          </a:xfrm>
          <a:prstGeom prst="rect">
            <a:avLst/>
          </a:prstGeom>
          <a:noFill/>
        </p:spPr>
        <p:txBody>
          <a:bodyPr wrap="square" lIns="91440" tIns="45720" rIns="91440" bIns="45720">
            <a:spAutoFit/>
          </a:bodyPr>
          <a:lstStyle/>
          <a:p>
            <a:pPr algn="ctr"/>
            <a:r>
              <a:rPr lang="en-US"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Riding the Bus</a:t>
            </a:r>
          </a:p>
        </p:txBody>
      </p:sp>
      <p:sp>
        <p:nvSpPr>
          <p:cNvPr id="9" name="Rectangle 8"/>
          <p:cNvSpPr/>
          <p:nvPr/>
        </p:nvSpPr>
        <p:spPr>
          <a:xfrm>
            <a:off x="845997" y="5439869"/>
            <a:ext cx="4281942" cy="923330"/>
          </a:xfrm>
          <a:prstGeom prst="rect">
            <a:avLst/>
          </a:prstGeom>
          <a:noFill/>
        </p:spPr>
        <p:txBody>
          <a:bodyPr wrap="none" lIns="91440" tIns="45720" rIns="91440" bIns="45720">
            <a:spAutoFit/>
          </a:bodyPr>
          <a:lstStyle/>
          <a:p>
            <a:pPr algn="ctr"/>
            <a:r>
              <a:rPr lang="en-US"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Independence</a:t>
            </a:r>
            <a:endParaRPr lang="en-US"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Rectangle 9"/>
          <p:cNvSpPr/>
          <p:nvPr/>
        </p:nvSpPr>
        <p:spPr>
          <a:xfrm rot="605430">
            <a:off x="4009146" y="3515525"/>
            <a:ext cx="4919680" cy="923330"/>
          </a:xfrm>
          <a:prstGeom prst="rect">
            <a:avLst/>
          </a:prstGeom>
          <a:noFill/>
        </p:spPr>
        <p:txBody>
          <a:bodyPr wrap="none" lIns="91440" tIns="45720" rIns="91440" bIns="45720">
            <a:spAutoFit/>
          </a:bodyPr>
          <a:lstStyle/>
          <a:p>
            <a:pPr algn="ctr"/>
            <a:r>
              <a:rPr lang="en-US" sz="5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Getting Involved</a:t>
            </a:r>
            <a:endParaRPr lang="en-US"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Rectangle 10"/>
          <p:cNvSpPr/>
          <p:nvPr/>
        </p:nvSpPr>
        <p:spPr>
          <a:xfrm rot="21098966">
            <a:off x="711959" y="4176718"/>
            <a:ext cx="3363165" cy="923330"/>
          </a:xfrm>
          <a:prstGeom prst="rect">
            <a:avLst/>
          </a:prstGeom>
          <a:noFill/>
        </p:spPr>
        <p:txBody>
          <a:bodyPr wrap="none" lIns="91440" tIns="45720" rIns="91440" bIns="45720">
            <a:spAutoFit/>
          </a:bodyPr>
          <a:lstStyle/>
          <a:p>
            <a:pPr algn="ctr"/>
            <a:r>
              <a:rPr lang="en-US" sz="5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Homework</a:t>
            </a:r>
          </a:p>
        </p:txBody>
      </p:sp>
      <p:pic>
        <p:nvPicPr>
          <p:cNvPr id="12" name="Picture 7" descr="LogoTransparentBack.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9460" y="101601"/>
            <a:ext cx="1412940" cy="13836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4" name="Picture 2">
            <a:extLst>
              <a:ext uri="{FF2B5EF4-FFF2-40B4-BE49-F238E27FC236}">
                <a16:creationId xmlns:a16="http://schemas.microsoft.com/office/drawing/2014/main" id="{3FB51738-091B-684A-82D7-C388AE2C72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04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077" y="80998"/>
            <a:ext cx="8499444" cy="1433630"/>
          </a:xfrm>
        </p:spPr>
        <p:txBody>
          <a:bodyPr>
            <a:normAutofit/>
          </a:bodyPr>
          <a:lstStyle/>
          <a:p>
            <a:pPr algn="ctr"/>
            <a:r>
              <a:rPr lang="en-US" sz="4000">
                <a:latin typeface="Rockwell Extra Bold"/>
                <a:ea typeface="Rockwell Extra Bold" charset="0"/>
                <a:cs typeface="Rockwell Extra Bold" charset="0"/>
              </a:rPr>
              <a:t>IMPORTANT CONTACTS</a:t>
            </a:r>
            <a:endParaRPr lang="en-US" sz="4000" b="1" u="sng">
              <a:latin typeface="Rockwell Extra Bold"/>
              <a:ea typeface="Rockwell Extra Bold" charset="0"/>
              <a:cs typeface="Rockwell Extra Bold" charset="0"/>
            </a:endParaRPr>
          </a:p>
        </p:txBody>
      </p:sp>
      <p:sp>
        <p:nvSpPr>
          <p:cNvPr id="3" name="TextBox 2"/>
          <p:cNvSpPr txBox="1"/>
          <p:nvPr/>
        </p:nvSpPr>
        <p:spPr>
          <a:xfrm>
            <a:off x="8185727" y="1200727"/>
            <a:ext cx="184666" cy="369332"/>
          </a:xfrm>
          <a:prstGeom prst="rect">
            <a:avLst/>
          </a:prstGeom>
          <a:noFill/>
        </p:spPr>
        <p:txBody>
          <a:bodyPr wrap="none" rtlCol="0">
            <a:spAutoFit/>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968" y="135950"/>
            <a:ext cx="1437133" cy="1398707"/>
          </a:xfrm>
          <a:prstGeom prst="rect">
            <a:avLst/>
          </a:prstGeom>
        </p:spPr>
      </p:pic>
      <p:sp>
        <p:nvSpPr>
          <p:cNvPr id="8" name="TextBox 7">
            <a:extLst>
              <a:ext uri="{FF2B5EF4-FFF2-40B4-BE49-F238E27FC236}">
                <a16:creationId xmlns:a16="http://schemas.microsoft.com/office/drawing/2014/main" id="{BB846918-37B3-46E2-9746-C4A4042B17A9}"/>
              </a:ext>
            </a:extLst>
          </p:cNvPr>
          <p:cNvSpPr txBox="1"/>
          <p:nvPr/>
        </p:nvSpPr>
        <p:spPr>
          <a:xfrm>
            <a:off x="272411" y="1710669"/>
            <a:ext cx="8444625" cy="4401205"/>
          </a:xfrm>
          <a:prstGeom prst="rect">
            <a:avLst/>
          </a:prstGeom>
          <a:noFill/>
        </p:spPr>
        <p:txBody>
          <a:bodyPr wrap="square" lIns="91440" tIns="45720" rIns="91440" bIns="45720" rtlCol="0" anchor="t">
            <a:spAutoFit/>
          </a:bodyPr>
          <a:lstStyle/>
          <a:p>
            <a:r>
              <a:rPr lang="en-US" sz="2800" dirty="0">
                <a:latin typeface="Arial Narrow"/>
                <a:ea typeface="+mn-lt"/>
                <a:cs typeface="+mn-lt"/>
              </a:rPr>
              <a:t>Angie Murphy, Principal</a:t>
            </a:r>
          </a:p>
          <a:p>
            <a:r>
              <a:rPr lang="en-US" sz="2800" dirty="0">
                <a:latin typeface="Arial Narrow"/>
                <a:cs typeface="Calibri"/>
              </a:rPr>
              <a:t>Kristen Martanovic, Assistant Principal for Articulation &amp; Scheduling &amp; Class of 2030</a:t>
            </a:r>
          </a:p>
          <a:p>
            <a:endParaRPr lang="en-US" sz="2800" dirty="0">
              <a:latin typeface="Arial Narrow"/>
              <a:cs typeface="Calibri"/>
            </a:endParaRPr>
          </a:p>
          <a:p>
            <a:r>
              <a:rPr lang="en-US" sz="2800" dirty="0">
                <a:latin typeface="Arial Narrow"/>
                <a:cs typeface="Calibri"/>
              </a:rPr>
              <a:t>Monica Stanton, School Counselor 2030</a:t>
            </a:r>
          </a:p>
          <a:p>
            <a:r>
              <a:rPr lang="en-US" sz="2800" dirty="0">
                <a:latin typeface="Arial Narrow"/>
                <a:cs typeface="Calibri"/>
              </a:rPr>
              <a:t>Gina Thompson, ESE Lead</a:t>
            </a:r>
          </a:p>
          <a:p>
            <a:r>
              <a:rPr lang="en-US" sz="2800" dirty="0">
                <a:latin typeface="Arial Narrow"/>
                <a:cs typeface="Calibri"/>
              </a:rPr>
              <a:t>Nicole Hawks, Gifted Lead</a:t>
            </a:r>
          </a:p>
          <a:p>
            <a:r>
              <a:rPr lang="en-US" sz="2800" dirty="0">
                <a:latin typeface="Arial Narrow"/>
                <a:cs typeface="Calibri"/>
              </a:rPr>
              <a:t>April Addington, SSAP</a:t>
            </a:r>
          </a:p>
          <a:p>
            <a:r>
              <a:rPr lang="en-US" sz="2800" dirty="0">
                <a:latin typeface="Arial Narrow"/>
                <a:cs typeface="Calibri"/>
              </a:rPr>
              <a:t>Debbie Sarris, Registrar</a:t>
            </a:r>
          </a:p>
          <a:p>
            <a:endParaRPr lang="en-US" sz="2800" dirty="0">
              <a:latin typeface="Arial Narrow"/>
              <a:cs typeface="Calibri"/>
            </a:endParaRPr>
          </a:p>
        </p:txBody>
      </p:sp>
      <p:pic>
        <p:nvPicPr>
          <p:cNvPr id="4" name="Picture 3" descr="A child standing next to a person in a garment&#10;&#10;Description automatically generated with medium confidence">
            <a:extLst>
              <a:ext uri="{FF2B5EF4-FFF2-40B4-BE49-F238E27FC236}">
                <a16:creationId xmlns:a16="http://schemas.microsoft.com/office/drawing/2014/main" id="{6351B699-5ACB-9788-2BA5-AD6AEF9699EB}"/>
              </a:ext>
            </a:extLst>
          </p:cNvPr>
          <p:cNvPicPr>
            <a:picLocks noChangeAspect="1"/>
          </p:cNvPicPr>
          <p:nvPr/>
        </p:nvPicPr>
        <p:blipFill>
          <a:blip r:embed="rId4"/>
          <a:stretch>
            <a:fillRect/>
          </a:stretch>
        </p:blipFill>
        <p:spPr>
          <a:xfrm>
            <a:off x="5904998" y="2783179"/>
            <a:ext cx="2713215" cy="3617621"/>
          </a:xfrm>
          <a:prstGeom prst="rect">
            <a:avLst/>
          </a:prstGeom>
        </p:spPr>
      </p:pic>
    </p:spTree>
    <p:extLst>
      <p:ext uri="{BB962C8B-B14F-4D97-AF65-F5344CB8AC3E}">
        <p14:creationId xmlns:p14="http://schemas.microsoft.com/office/powerpoint/2010/main" val="2622965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7" descr="LogoTransparentBack.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3885" y="207426"/>
            <a:ext cx="1451429" cy="1421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308429" y="533401"/>
            <a:ext cx="7532914" cy="769441"/>
          </a:xfrm>
          <a:prstGeom prst="rect">
            <a:avLst/>
          </a:prstGeom>
          <a:noFill/>
        </p:spPr>
        <p:txBody>
          <a:bodyPr wrap="square" rtlCol="0">
            <a:spAutoFit/>
          </a:bodyPr>
          <a:lstStyle/>
          <a:p>
            <a:r>
              <a:rPr lang="en-US" sz="4400">
                <a:latin typeface="Rockwell Extra Bold" charset="0"/>
                <a:ea typeface="Rockwell Extra Bold" charset="0"/>
                <a:cs typeface="Rockwell Extra Bold" charset="0"/>
              </a:rPr>
              <a:t>CONNECT with RRMS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657" y="3315193"/>
            <a:ext cx="1525446" cy="152544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9658" y="3339454"/>
            <a:ext cx="2632686" cy="147430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6986" y="3339454"/>
            <a:ext cx="4425075" cy="3056015"/>
          </a:xfrm>
          <a:prstGeom prst="rect">
            <a:avLst/>
          </a:prstGeom>
        </p:spPr>
      </p:pic>
      <p:sp>
        <p:nvSpPr>
          <p:cNvPr id="10" name="Down Arrow 9"/>
          <p:cNvSpPr/>
          <p:nvPr/>
        </p:nvSpPr>
        <p:spPr>
          <a:xfrm rot="1164810">
            <a:off x="7870900" y="2825989"/>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28285" y="1543337"/>
            <a:ext cx="3427029" cy="1323439"/>
          </a:xfrm>
          <a:prstGeom prst="rect">
            <a:avLst/>
          </a:prstGeom>
        </p:spPr>
        <p:txBody>
          <a:bodyPr wrap="square">
            <a:spAutoFit/>
          </a:bodyPr>
          <a:lstStyle/>
          <a:p>
            <a:r>
              <a:rPr lang="en-US" altLang="en-US" sz="2400">
                <a:latin typeface="Rockwell Extra Bold" charset="0"/>
                <a:ea typeface="Rockwell Extra Bold" charset="0"/>
                <a:cs typeface="Rockwell Extra Bold" charset="0"/>
              </a:rPr>
              <a:t>Check out our website:</a:t>
            </a:r>
            <a:endParaRPr lang="en-US" altLang="en-US" sz="2400" b="1">
              <a:latin typeface="Arial Narrow" charset="0"/>
              <a:ea typeface="Arial Narrow" charset="0"/>
              <a:cs typeface="Arial Narrow" charset="0"/>
            </a:endParaRPr>
          </a:p>
          <a:p>
            <a:r>
              <a:rPr lang="en-US" altLang="en-US" sz="3200" b="1">
                <a:latin typeface="Arial Narrow" charset="0"/>
                <a:ea typeface="Arial Narrow" charset="0"/>
                <a:cs typeface="Arial Narrow" charset="0"/>
              </a:rPr>
              <a:t>rrms.pasco.k12.fl.us</a:t>
            </a:r>
            <a:endParaRPr lang="en-US" sz="3200" b="1"/>
          </a:p>
        </p:txBody>
      </p:sp>
      <p:sp>
        <p:nvSpPr>
          <p:cNvPr id="12" name="Rectangle 11"/>
          <p:cNvSpPr/>
          <p:nvPr/>
        </p:nvSpPr>
        <p:spPr>
          <a:xfrm>
            <a:off x="211656" y="1490322"/>
            <a:ext cx="5606048" cy="5878532"/>
          </a:xfrm>
          <a:prstGeom prst="rect">
            <a:avLst/>
          </a:prstGeom>
        </p:spPr>
        <p:txBody>
          <a:bodyPr wrap="square">
            <a:spAutoFit/>
          </a:bodyPr>
          <a:lstStyle/>
          <a:p>
            <a:r>
              <a:rPr lang="en-US" altLang="en-US" sz="2400">
                <a:latin typeface="Rockwell Extra Bold" charset="0"/>
                <a:ea typeface="Rockwell Extra Bold" charset="0"/>
                <a:cs typeface="Rockwell Extra Bold" charset="0"/>
              </a:rPr>
              <a:t>Follow us:</a:t>
            </a:r>
            <a:endParaRPr lang="en-US" altLang="en-US" sz="2400" b="1">
              <a:latin typeface="Arial Narrow" charset="0"/>
              <a:ea typeface="Arial Narrow" charset="0"/>
              <a:cs typeface="Arial Narrow" charset="0"/>
            </a:endParaRPr>
          </a:p>
          <a:p>
            <a:endParaRPr lang="en-US" altLang="en-US" sz="3200" b="1">
              <a:latin typeface="Arial Narrow" charset="0"/>
              <a:ea typeface="Arial Narrow" charset="0"/>
              <a:cs typeface="Arial Narrow" charset="0"/>
            </a:endParaRPr>
          </a:p>
          <a:p>
            <a:r>
              <a:rPr lang="en-US" altLang="en-US" sz="3200" b="1">
                <a:latin typeface="Arial Narrow" charset="0"/>
                <a:ea typeface="Arial Narrow" charset="0"/>
                <a:cs typeface="Arial Narrow" charset="0"/>
              </a:rPr>
              <a:t>	         	  @</a:t>
            </a:r>
            <a:r>
              <a:rPr lang="en-US" altLang="en-US" sz="3200" b="1" err="1">
                <a:latin typeface="Arial Narrow" charset="0"/>
                <a:ea typeface="Arial Narrow" charset="0"/>
                <a:cs typeface="Arial Narrow" charset="0"/>
              </a:rPr>
              <a:t>RRMSRoyalKnight</a:t>
            </a:r>
            <a:endParaRPr lang="en-US" altLang="en-US" sz="3200" b="1">
              <a:latin typeface="Arial Narrow" charset="0"/>
              <a:ea typeface="Arial Narrow" charset="0"/>
              <a:cs typeface="Arial Narrow" charset="0"/>
            </a:endParaRPr>
          </a:p>
          <a:p>
            <a:endParaRPr lang="en-US" altLang="en-US" sz="3200" b="1">
              <a:latin typeface="Arial Narrow" charset="0"/>
              <a:ea typeface="Arial Narrow" charset="0"/>
              <a:cs typeface="Arial Narrow" charset="0"/>
            </a:endParaRPr>
          </a:p>
          <a:p>
            <a:endParaRPr lang="en-US" altLang="en-US" sz="3200" b="1">
              <a:latin typeface="Arial Narrow" charset="0"/>
              <a:ea typeface="Arial Narrow" charset="0"/>
              <a:cs typeface="Arial Narrow" charset="0"/>
            </a:endParaRPr>
          </a:p>
          <a:p>
            <a:endParaRPr lang="en-US" altLang="en-US" sz="3200" b="1">
              <a:latin typeface="Arial Narrow" charset="0"/>
              <a:ea typeface="Arial Narrow" charset="0"/>
              <a:cs typeface="Arial Narrow" charset="0"/>
            </a:endParaRPr>
          </a:p>
          <a:p>
            <a:endParaRPr lang="en-US" altLang="en-US" sz="3200" b="1">
              <a:latin typeface="Arial Narrow" charset="0"/>
              <a:ea typeface="Arial Narrow" charset="0"/>
              <a:cs typeface="Arial Narrow" charset="0"/>
            </a:endParaRPr>
          </a:p>
          <a:p>
            <a:endParaRPr lang="en-US" altLang="en-US" sz="3200" b="1">
              <a:latin typeface="Arial Narrow" charset="0"/>
              <a:ea typeface="Arial Narrow" charset="0"/>
              <a:cs typeface="Arial Narrow" charset="0"/>
            </a:endParaRPr>
          </a:p>
          <a:p>
            <a:r>
              <a:rPr lang="en-US" altLang="en-US" sz="3200" b="1">
                <a:latin typeface="Arial Narrow" charset="0"/>
                <a:ea typeface="Arial Narrow" charset="0"/>
                <a:cs typeface="Arial Narrow" charset="0"/>
              </a:rPr>
              <a:t>https://</a:t>
            </a:r>
            <a:r>
              <a:rPr lang="en-US" altLang="en-US" sz="3200" b="1" err="1">
                <a:latin typeface="Arial Narrow" charset="0"/>
                <a:ea typeface="Arial Narrow" charset="0"/>
                <a:cs typeface="Arial Narrow" charset="0"/>
              </a:rPr>
              <a:t>www.facebook.com</a:t>
            </a:r>
            <a:r>
              <a:rPr lang="en-US" altLang="en-US" sz="3200" b="1">
                <a:latin typeface="Arial Narrow" charset="0"/>
                <a:ea typeface="Arial Narrow" charset="0"/>
                <a:cs typeface="Arial Narrow" charset="0"/>
              </a:rPr>
              <a:t>/</a:t>
            </a:r>
          </a:p>
          <a:p>
            <a:r>
              <a:rPr lang="en-US" altLang="en-US" sz="3200" b="1" err="1">
                <a:latin typeface="Arial Narrow" charset="0"/>
                <a:ea typeface="Arial Narrow" charset="0"/>
                <a:cs typeface="Arial Narrow" charset="0"/>
              </a:rPr>
              <a:t>riverridgemiddle</a:t>
            </a:r>
            <a:r>
              <a:rPr lang="en-US" altLang="en-US" sz="3200" b="1">
                <a:latin typeface="Arial Narrow" charset="0"/>
                <a:ea typeface="Arial Narrow" charset="0"/>
                <a:cs typeface="Arial Narrow" charset="0"/>
              </a:rPr>
              <a:t>/</a:t>
            </a:r>
          </a:p>
          <a:p>
            <a:endParaRPr lang="en-US" sz="3200" b="1">
              <a:latin typeface="Arial Narrow" charset="0"/>
              <a:ea typeface="Arial Narrow" charset="0"/>
              <a:cs typeface="Arial Narrow" charset="0"/>
            </a:endParaRPr>
          </a:p>
          <a:p>
            <a:endParaRPr lang="en-US" sz="3200" b="1"/>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863" y="1890694"/>
            <a:ext cx="1455034" cy="1455034"/>
          </a:xfrm>
          <a:prstGeom prst="rect">
            <a:avLst/>
          </a:prstGeom>
        </p:spPr>
      </p:pic>
    </p:spTree>
    <p:extLst>
      <p:ext uri="{BB962C8B-B14F-4D97-AF65-F5344CB8AC3E}">
        <p14:creationId xmlns:p14="http://schemas.microsoft.com/office/powerpoint/2010/main" val="137612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8687" y="72573"/>
            <a:ext cx="7772400" cy="1099728"/>
          </a:xfrm>
        </p:spPr>
        <p:txBody>
          <a:bodyPr>
            <a:normAutofit/>
          </a:bodyPr>
          <a:lstStyle/>
          <a:p>
            <a:pPr algn="ctr"/>
            <a:r>
              <a:rPr lang="en-US" sz="6000" dirty="0">
                <a:latin typeface="Rockwell Extra Bold"/>
              </a:rPr>
              <a:t>RRMS PTSA</a:t>
            </a:r>
            <a:endParaRPr lang="en-US" dirty="0"/>
          </a:p>
        </p:txBody>
      </p:sp>
      <p:pic>
        <p:nvPicPr>
          <p:cNvPr id="6" name="Picture 7" descr="LogoTransparentBack.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67988" y="101601"/>
            <a:ext cx="1174411" cy="1150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51A54274-0B7D-4289-B94E-023F843FA97C}"/>
              </a:ext>
            </a:extLst>
          </p:cNvPr>
          <p:cNvSpPr txBox="1">
            <a:spLocks/>
          </p:cNvSpPr>
          <p:nvPr/>
        </p:nvSpPr>
        <p:spPr>
          <a:xfrm>
            <a:off x="216452" y="800541"/>
            <a:ext cx="8711096" cy="102510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Rockwell Extra Bold"/>
              </a:rPr>
              <a:t>SIGN UP TODAY: </a:t>
            </a:r>
            <a:r>
              <a:rPr lang="en-US" dirty="0">
                <a:hlinkClick r:id="rId6"/>
              </a:rPr>
              <a:t>https://riverridgemsptsa.memberhub.store/store</a:t>
            </a:r>
            <a:endParaRPr lang="en-US" dirty="0">
              <a:cs typeface="Calibri Light"/>
            </a:endParaRPr>
          </a:p>
        </p:txBody>
      </p:sp>
      <p:pic>
        <p:nvPicPr>
          <p:cNvPr id="3" name="RiverRidgePTA (3)">
            <a:hlinkClick r:id="" action="ppaction://media"/>
            <a:extLst>
              <a:ext uri="{FF2B5EF4-FFF2-40B4-BE49-F238E27FC236}">
                <a16:creationId xmlns:a16="http://schemas.microsoft.com/office/drawing/2014/main" id="{7CF3AC1D-F61D-4B45-8A2A-AB5196179E8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697846"/>
            <a:ext cx="9144000" cy="5143500"/>
          </a:xfrm>
          <a:prstGeom prst="rect">
            <a:avLst/>
          </a:prstGeom>
        </p:spPr>
      </p:pic>
    </p:spTree>
    <p:extLst>
      <p:ext uri="{BB962C8B-B14F-4D97-AF65-F5344CB8AC3E}">
        <p14:creationId xmlns:p14="http://schemas.microsoft.com/office/powerpoint/2010/main" val="395989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1" y="355550"/>
            <a:ext cx="7772400" cy="1099728"/>
          </a:xfrm>
        </p:spPr>
        <p:txBody>
          <a:bodyPr>
            <a:normAutofit fontScale="90000"/>
          </a:bodyPr>
          <a:lstStyle/>
          <a:p>
            <a:pPr algn="ctr"/>
            <a:r>
              <a:rPr lang="en-US" sz="6000">
                <a:latin typeface="Rockwell Extra Bold" charset="0"/>
                <a:ea typeface="Rockwell Extra Bold" charset="0"/>
                <a:cs typeface="Rockwell Extra Bold" charset="0"/>
              </a:rPr>
              <a:t>THE RIVER RIDGE</a:t>
            </a:r>
            <a:br>
              <a:rPr lang="en-US" sz="6000">
                <a:latin typeface="Rockwell Extra Bold" charset="0"/>
                <a:ea typeface="Rockwell Extra Bold" charset="0"/>
                <a:cs typeface="Rockwell Extra Bold" charset="0"/>
              </a:rPr>
            </a:br>
            <a:r>
              <a:rPr lang="en-US" sz="6000">
                <a:latin typeface="Rockwell Extra Bold" charset="0"/>
                <a:ea typeface="Rockwell Extra Bold" charset="0"/>
                <a:cs typeface="Rockwell Extra Bold" charset="0"/>
              </a:rPr>
              <a:t>EXPERIENCE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968" y="135950"/>
            <a:ext cx="1437133" cy="1398707"/>
          </a:xfrm>
          <a:prstGeom prst="rect">
            <a:avLst/>
          </a:prstGeom>
        </p:spPr>
      </p:pic>
      <p:sp>
        <p:nvSpPr>
          <p:cNvPr id="5" name="TextBox 4"/>
          <p:cNvSpPr txBox="1"/>
          <p:nvPr/>
        </p:nvSpPr>
        <p:spPr>
          <a:xfrm>
            <a:off x="529128" y="1759568"/>
            <a:ext cx="8517973" cy="5693866"/>
          </a:xfrm>
          <a:prstGeom prst="rect">
            <a:avLst/>
          </a:prstGeom>
          <a:noFill/>
        </p:spPr>
        <p:txBody>
          <a:bodyPr wrap="square" rtlCol="0" anchor="t">
            <a:spAutoFit/>
          </a:bodyPr>
          <a:lstStyle/>
          <a:p>
            <a:r>
              <a:rPr lang="en-US" sz="2800">
                <a:latin typeface="Arial Narrow"/>
                <a:ea typeface="+mn-lt"/>
                <a:cs typeface="+mn-lt"/>
              </a:rPr>
              <a:t>-We believe that with the right supports that ALL students  have the ability to meet high academic standards through challenging course work.</a:t>
            </a:r>
            <a:endParaRPr lang="en-US" sz="2800">
              <a:latin typeface="Arial Narrow"/>
            </a:endParaRPr>
          </a:p>
          <a:p>
            <a:endParaRPr lang="en-US" sz="2800">
              <a:latin typeface="Arial Narrow"/>
              <a:ea typeface="+mn-lt"/>
              <a:cs typeface="+mn-lt"/>
            </a:endParaRPr>
          </a:p>
          <a:p>
            <a:r>
              <a:rPr lang="en-US" sz="2800">
                <a:latin typeface="Arial Narrow"/>
                <a:ea typeface="+mn-lt"/>
                <a:cs typeface="+mn-lt"/>
              </a:rPr>
              <a:t>-We have a caring &amp; respectful Royal Family who works together so that everyone will succeed!</a:t>
            </a:r>
            <a:endParaRPr lang="en-US" sz="2800">
              <a:latin typeface="Arial Narrow"/>
            </a:endParaRPr>
          </a:p>
          <a:p>
            <a:endParaRPr lang="en-US" sz="2800">
              <a:latin typeface="Arial Narrow"/>
              <a:ea typeface="+mn-lt"/>
              <a:cs typeface="+mn-lt"/>
            </a:endParaRPr>
          </a:p>
          <a:p>
            <a:r>
              <a:rPr lang="en-US" sz="2800">
                <a:latin typeface="Arial Narrow"/>
                <a:ea typeface="+mn-lt"/>
                <a:cs typeface="+mn-lt"/>
              </a:rPr>
              <a:t>-All 6</a:t>
            </a:r>
            <a:r>
              <a:rPr lang="en-US" sz="2800" baseline="30000">
                <a:latin typeface="Arial Narrow"/>
                <a:ea typeface="+mn-lt"/>
                <a:cs typeface="+mn-lt"/>
              </a:rPr>
              <a:t>th</a:t>
            </a:r>
            <a:r>
              <a:rPr lang="en-US" sz="2800">
                <a:latin typeface="Arial Narrow"/>
                <a:ea typeface="+mn-lt"/>
                <a:cs typeface="+mn-lt"/>
              </a:rPr>
              <a:t> graders have 6 classes. All 6</a:t>
            </a:r>
            <a:r>
              <a:rPr lang="en-US" sz="2800" baseline="30000">
                <a:latin typeface="Arial Narrow"/>
                <a:ea typeface="+mn-lt"/>
                <a:cs typeface="+mn-lt"/>
              </a:rPr>
              <a:t>th</a:t>
            </a:r>
            <a:r>
              <a:rPr lang="en-US" sz="2800">
                <a:latin typeface="Arial Narrow"/>
                <a:ea typeface="+mn-lt"/>
                <a:cs typeface="+mn-lt"/>
              </a:rPr>
              <a:t> graders will take Research or Reading, Health, and PE or an elective of his/her choice (if parent completes the PE waiver).</a:t>
            </a:r>
            <a:endParaRPr lang="en-US" sz="2800">
              <a:latin typeface="Arial Narrow"/>
            </a:endParaRPr>
          </a:p>
          <a:p>
            <a:endParaRPr lang="en-US" sz="2800">
              <a:solidFill>
                <a:srgbClr val="FFFFFF"/>
              </a:solidFill>
              <a:latin typeface="Arial Narrow"/>
              <a:cs typeface="Arial Narrow"/>
            </a:endParaRPr>
          </a:p>
          <a:p>
            <a:endParaRPr lang="en-US" sz="2800">
              <a:solidFill>
                <a:srgbClr val="FFFFFF"/>
              </a:solidFill>
              <a:latin typeface="Arial Narrow"/>
              <a:cs typeface="Arial Narrow"/>
            </a:endParaRPr>
          </a:p>
          <a:p>
            <a:endParaRPr lang="en-US" sz="2800">
              <a:latin typeface="Arial Narrow"/>
              <a:cs typeface="Arial Narrow"/>
            </a:endParaRPr>
          </a:p>
        </p:txBody>
      </p:sp>
    </p:spTree>
    <p:extLst>
      <p:ext uri="{BB962C8B-B14F-4D97-AF65-F5344CB8AC3E}">
        <p14:creationId xmlns:p14="http://schemas.microsoft.com/office/powerpoint/2010/main" val="158703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1" y="355550"/>
            <a:ext cx="7772400" cy="1099728"/>
          </a:xfrm>
        </p:spPr>
        <p:txBody>
          <a:bodyPr>
            <a:normAutofit fontScale="90000"/>
          </a:bodyPr>
          <a:lstStyle/>
          <a:p>
            <a:pPr algn="ctr"/>
            <a:r>
              <a:rPr lang="en-US" sz="6000">
                <a:latin typeface="Rockwell Extra Bold" charset="0"/>
                <a:ea typeface="Rockwell Extra Bold" charset="0"/>
                <a:cs typeface="Rockwell Extra Bold" charset="0"/>
              </a:rPr>
              <a:t>THE RIVER RIDGE</a:t>
            </a:r>
            <a:br>
              <a:rPr lang="en-US" sz="6000">
                <a:latin typeface="Rockwell Extra Bold" charset="0"/>
                <a:ea typeface="Rockwell Extra Bold" charset="0"/>
                <a:cs typeface="Rockwell Extra Bold" charset="0"/>
              </a:rPr>
            </a:br>
            <a:r>
              <a:rPr lang="en-US" sz="6000">
                <a:latin typeface="Rockwell Extra Bold" charset="0"/>
                <a:ea typeface="Rockwell Extra Bold" charset="0"/>
                <a:cs typeface="Rockwell Extra Bold" charset="0"/>
              </a:rPr>
              <a:t>EXPERIENCE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968" y="135950"/>
            <a:ext cx="1437133" cy="1398707"/>
          </a:xfrm>
          <a:prstGeom prst="rect">
            <a:avLst/>
          </a:prstGeom>
        </p:spPr>
      </p:pic>
      <p:sp>
        <p:nvSpPr>
          <p:cNvPr id="5" name="TextBox 4"/>
          <p:cNvSpPr txBox="1"/>
          <p:nvPr/>
        </p:nvSpPr>
        <p:spPr>
          <a:xfrm>
            <a:off x="529128" y="1759568"/>
            <a:ext cx="8517973" cy="6001643"/>
          </a:xfrm>
          <a:prstGeom prst="rect">
            <a:avLst/>
          </a:prstGeom>
          <a:noFill/>
        </p:spPr>
        <p:txBody>
          <a:bodyPr wrap="square" rtlCol="0" anchor="t">
            <a:spAutoFit/>
          </a:bodyPr>
          <a:lstStyle/>
          <a:p>
            <a:r>
              <a:rPr lang="en-US" sz="3200" dirty="0">
                <a:solidFill>
                  <a:srgbClr val="FFFFFF"/>
                </a:solidFill>
                <a:latin typeface="Arial Narrow"/>
                <a:cs typeface="Arial Narrow"/>
              </a:rPr>
              <a:t>-6 Periods/6 Classes &amp; "Knight Time”/Lunch</a:t>
            </a:r>
          </a:p>
          <a:p>
            <a:endParaRPr lang="en-US" sz="3200" dirty="0">
              <a:solidFill>
                <a:srgbClr val="FFFFFF"/>
              </a:solidFill>
              <a:latin typeface="Arial Narrow"/>
              <a:cs typeface="Arial Narrow"/>
            </a:endParaRPr>
          </a:p>
          <a:p>
            <a:r>
              <a:rPr lang="en-US" sz="3200" dirty="0">
                <a:solidFill>
                  <a:srgbClr val="FFFFFF"/>
                </a:solidFill>
                <a:latin typeface="Arial Narrow"/>
                <a:cs typeface="Arial Narrow"/>
              </a:rPr>
              <a:t>-Daily “Knight Time” for students to go for the WIN (What I Need)  - 20 minutes per day in different class periods to complete make up work, take advantage of second change learning opportunities (SCLO), re-teaching, and intervention time.</a:t>
            </a:r>
          </a:p>
          <a:p>
            <a:endParaRPr lang="en-US" sz="3200" dirty="0">
              <a:solidFill>
                <a:srgbClr val="FFFFFF"/>
              </a:solidFill>
              <a:latin typeface="Arial Narrow"/>
              <a:cs typeface="Arial Narrow"/>
            </a:endParaRPr>
          </a:p>
          <a:p>
            <a:r>
              <a:rPr lang="en-US" sz="3200" dirty="0">
                <a:solidFill>
                  <a:srgbClr val="FFFFFF"/>
                </a:solidFill>
                <a:latin typeface="Arial Narrow"/>
                <a:cs typeface="Arial Narrow"/>
              </a:rPr>
              <a:t>-Academic Lunch &amp; after school tutoring for students to get help with challenging coursework.</a:t>
            </a:r>
          </a:p>
          <a:p>
            <a:endParaRPr lang="en-US" sz="3200" dirty="0">
              <a:solidFill>
                <a:srgbClr val="FFFFFF"/>
              </a:solidFill>
              <a:latin typeface="Arial Narrow"/>
              <a:cs typeface="Arial Narrow"/>
            </a:endParaRPr>
          </a:p>
          <a:p>
            <a:endParaRPr lang="en-US" sz="3200" dirty="0">
              <a:latin typeface="Arial Narrow"/>
              <a:cs typeface="Arial Narrow"/>
            </a:endParaRPr>
          </a:p>
        </p:txBody>
      </p:sp>
    </p:spTree>
    <p:extLst>
      <p:ext uri="{BB962C8B-B14F-4D97-AF65-F5344CB8AC3E}">
        <p14:creationId xmlns:p14="http://schemas.microsoft.com/office/powerpoint/2010/main" val="190597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a:extLst>
              <a:ext uri="{FF2B5EF4-FFF2-40B4-BE49-F238E27FC236}">
                <a16:creationId xmlns:a16="http://schemas.microsoft.com/office/drawing/2014/main" id="{BB6FDCC1-014D-95C0-6BED-8B57D138BCE8}"/>
              </a:ext>
            </a:extLst>
          </p:cNvPr>
          <p:cNvPicPr>
            <a:picLocks noChangeAspect="1"/>
          </p:cNvPicPr>
          <p:nvPr/>
        </p:nvPicPr>
        <p:blipFill rotWithShape="1">
          <a:blip r:embed="rId3"/>
          <a:srcRect l="29464" t="18801" r="32908" b="4503"/>
          <a:stretch/>
        </p:blipFill>
        <p:spPr>
          <a:xfrm>
            <a:off x="1173892" y="-66656"/>
            <a:ext cx="7203989" cy="6980064"/>
          </a:xfrm>
          <a:prstGeom prst="rect">
            <a:avLst/>
          </a:prstGeom>
        </p:spPr>
      </p:pic>
    </p:spTree>
    <p:extLst>
      <p:ext uri="{BB962C8B-B14F-4D97-AF65-F5344CB8AC3E}">
        <p14:creationId xmlns:p14="http://schemas.microsoft.com/office/powerpoint/2010/main" val="1459358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229940"/>
            <a:ext cx="8083827" cy="1320301"/>
          </a:xfrm>
        </p:spPr>
        <p:txBody>
          <a:bodyPr>
            <a:noAutofit/>
          </a:bodyPr>
          <a:lstStyle/>
          <a:p>
            <a:pPr eaLnBrk="1" hangingPunct="1">
              <a:defRPr/>
            </a:pPr>
            <a:r>
              <a:rPr lang="en-US" altLang="en-US" sz="4400">
                <a:latin typeface="Rockwell Extra Bold" charset="0"/>
                <a:ea typeface="Rockwell Extra Bold" charset="0"/>
                <a:cs typeface="Rockwell Extra Bold" charset="0"/>
              </a:rPr>
              <a:t>6</a:t>
            </a:r>
            <a:r>
              <a:rPr lang="en-US" altLang="en-US" sz="4400" baseline="30000">
                <a:latin typeface="Rockwell Extra Bold" charset="0"/>
                <a:ea typeface="Rockwell Extra Bold" charset="0"/>
                <a:cs typeface="Rockwell Extra Bold" charset="0"/>
              </a:rPr>
              <a:t>th</a:t>
            </a:r>
            <a:r>
              <a:rPr lang="en-US" altLang="en-US" sz="4400">
                <a:latin typeface="Rockwell Extra Bold" charset="0"/>
                <a:ea typeface="Rockwell Extra Bold" charset="0"/>
                <a:cs typeface="Rockwell Extra Bold" charset="0"/>
              </a:rPr>
              <a:t>  Grade Schedule </a:t>
            </a:r>
          </a:p>
        </p:txBody>
      </p:sp>
      <p:sp>
        <p:nvSpPr>
          <p:cNvPr id="41986" name="Rectangle 3"/>
          <p:cNvSpPr>
            <a:spLocks noGrp="1" noChangeArrowheads="1"/>
          </p:cNvSpPr>
          <p:nvPr>
            <p:ph type="body" idx="1"/>
          </p:nvPr>
        </p:nvSpPr>
        <p:spPr>
          <a:xfrm>
            <a:off x="653779" y="1428771"/>
            <a:ext cx="8137175" cy="5134911"/>
          </a:xfrm>
        </p:spPr>
        <p:txBody>
          <a:bodyPr>
            <a:noAutofit/>
          </a:bodyPr>
          <a:lstStyle/>
          <a:p>
            <a:r>
              <a:rPr lang="en-US" sz="3600" dirty="0">
                <a:latin typeface="Arial Narrow"/>
                <a:ea typeface="Arial Narrow" charset="0"/>
                <a:cs typeface="Arial Narrow" charset="0"/>
              </a:rPr>
              <a:t>Advanced U.S. History</a:t>
            </a:r>
            <a:endParaRPr lang="en-US" altLang="en-US" sz="3600" dirty="0">
              <a:latin typeface="Arial Narrow"/>
              <a:ea typeface="Arial Narrow" charset="0"/>
              <a:cs typeface="Arial Narrow" charset="0"/>
            </a:endParaRPr>
          </a:p>
          <a:p>
            <a:pPr eaLnBrk="1" hangingPunct="1"/>
            <a:r>
              <a:rPr lang="en-US" altLang="en-US" sz="3600" dirty="0">
                <a:latin typeface="Arial Narrow"/>
                <a:ea typeface="Arial Narrow" charset="0"/>
                <a:cs typeface="Arial Narrow" charset="0"/>
              </a:rPr>
              <a:t>Advanced Language Arts</a:t>
            </a:r>
          </a:p>
          <a:p>
            <a:r>
              <a:rPr lang="en-US" altLang="en-US" sz="3600" dirty="0">
                <a:latin typeface="Arial Narrow"/>
                <a:ea typeface="Arial Narrow" charset="0"/>
                <a:cs typeface="Arial Narrow" charset="0"/>
              </a:rPr>
              <a:t>Advanced Science* or Acc Science Honors*</a:t>
            </a:r>
          </a:p>
          <a:p>
            <a:r>
              <a:rPr lang="en-US" sz="3600" dirty="0">
                <a:latin typeface="Arial Narrow"/>
                <a:ea typeface="Arial Narrow" charset="0"/>
                <a:cs typeface="Arial Narrow" charset="0"/>
              </a:rPr>
              <a:t>Math  or  Adv 6 Math* or  Adv 7 Math*</a:t>
            </a:r>
            <a:endParaRPr lang="en-US" altLang="en-US" sz="3600" dirty="0">
              <a:latin typeface="Arial Narrow"/>
              <a:ea typeface="Arial Narrow" charset="0"/>
              <a:cs typeface="Arial Narrow" charset="0"/>
            </a:endParaRPr>
          </a:p>
          <a:p>
            <a:r>
              <a:rPr lang="en-US" altLang="en-US" sz="3600" dirty="0">
                <a:latin typeface="Arial Narrow"/>
                <a:ea typeface="Arial Narrow" charset="0"/>
                <a:cs typeface="Arial Narrow" charset="0"/>
              </a:rPr>
              <a:t>Research</a:t>
            </a:r>
          </a:p>
          <a:p>
            <a:r>
              <a:rPr lang="en-US" altLang="en-US" sz="3600" dirty="0">
                <a:latin typeface="Arial Narrow"/>
                <a:ea typeface="Arial Narrow" charset="0"/>
                <a:cs typeface="Arial Narrow" charset="0"/>
              </a:rPr>
              <a:t>PE/Health or Semester elective (PE Waiver)</a:t>
            </a:r>
          </a:p>
          <a:p>
            <a:r>
              <a:rPr lang="en-US" altLang="en-US" sz="2800" dirty="0">
                <a:latin typeface="Arial Narrow"/>
                <a:ea typeface="Arial Narrow" charset="0"/>
                <a:cs typeface="Arial Narrow" charset="0"/>
              </a:rPr>
              <a:t>*Teachers will initial course card for Advanced/Acc. Math and Acc. Science Honors.</a:t>
            </a:r>
          </a:p>
        </p:txBody>
      </p:sp>
      <p:pic>
        <p:nvPicPr>
          <p:cNvPr id="2" name="Picture 1" descr="A picture containing clipart&#10;&#10;Description generated with high confidence">
            <a:extLst>
              <a:ext uri="{FF2B5EF4-FFF2-40B4-BE49-F238E27FC236}">
                <a16:creationId xmlns:a16="http://schemas.microsoft.com/office/drawing/2014/main" id="{19487FEF-437E-4AB7-BD74-620AFF911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968" y="135950"/>
            <a:ext cx="1437133" cy="1398707"/>
          </a:xfrm>
          <a:prstGeom prst="rect">
            <a:avLst/>
          </a:prstGeom>
        </p:spPr>
      </p:pic>
    </p:spTree>
    <p:extLst>
      <p:ext uri="{BB962C8B-B14F-4D97-AF65-F5344CB8AC3E}">
        <p14:creationId xmlns:p14="http://schemas.microsoft.com/office/powerpoint/2010/main" val="20337825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Theme">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957C38E958AA4BB243B5CBC93A4D78" ma:contentTypeVersion="16" ma:contentTypeDescription="Create a new document." ma:contentTypeScope="" ma:versionID="1064f4fcc26f8d0965fc353abe17bf2d">
  <xsd:schema xmlns:xsd="http://www.w3.org/2001/XMLSchema" xmlns:xs="http://www.w3.org/2001/XMLSchema" xmlns:p="http://schemas.microsoft.com/office/2006/metadata/properties" xmlns:ns2="1718c3f9-7b6e-49a5-a83a-afac8c240a25" xmlns:ns3="474c17f3-77eb-487f-9ac6-5a21777e6b8e" targetNamespace="http://schemas.microsoft.com/office/2006/metadata/properties" ma:root="true" ma:fieldsID="82821894308fd827a66dec23c801b5cf" ns2:_="" ns3:_="">
    <xsd:import namespace="1718c3f9-7b6e-49a5-a83a-afac8c240a25"/>
    <xsd:import namespace="474c17f3-77eb-487f-9ac6-5a21777e6b8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18c3f9-7b6e-49a5-a83a-afac8c240a2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924c774f-1dd3-4222-a2da-dbc43a574b27}" ma:internalName="TaxCatchAll" ma:showField="CatchAllData" ma:web="1718c3f9-7b6e-49a5-a83a-afac8c240a2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74c17f3-77eb-487f-9ac6-5a21777e6b8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79b3263-269e-412f-8370-cded0273bb5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718c3f9-7b6e-49a5-a83a-afac8c240a25">
      <UserInfo>
        <DisplayName>Randi A. Morrell</DisplayName>
        <AccountId>187</AccountId>
        <AccountType/>
      </UserInfo>
      <UserInfo>
        <DisplayName>Rene V. Howery</DisplayName>
        <AccountId>44</AccountId>
        <AccountType/>
      </UserInfo>
      <UserInfo>
        <DisplayName>Gina Marie Thompson</DisplayName>
        <AccountId>51</AccountId>
        <AccountType/>
      </UserInfo>
      <UserInfo>
        <DisplayName>Nicole Hawks</DisplayName>
        <AccountId>47</AccountId>
        <AccountType/>
      </UserInfo>
      <UserInfo>
        <DisplayName>Mary Kathryn Kupczyk</DisplayName>
        <AccountId>31</AccountId>
        <AccountType/>
      </UserInfo>
      <UserInfo>
        <DisplayName>Christine M. Baumaister</DisplayName>
        <AccountId>16</AccountId>
        <AccountType/>
      </UserInfo>
      <UserInfo>
        <DisplayName>Marijulia Collins</DisplayName>
        <AccountId>57</AccountId>
        <AccountType/>
      </UserInfo>
      <UserInfo>
        <DisplayName>Angela L. Murphy</DisplayName>
        <AccountId>13</AccountId>
        <AccountType/>
      </UserInfo>
      <UserInfo>
        <DisplayName>Angela Rena Daughtery</DisplayName>
        <AccountId>380</AccountId>
        <AccountType/>
      </UserInfo>
      <UserInfo>
        <DisplayName>Scott D. Ortolano</DisplayName>
        <AccountId>381</AccountId>
        <AccountType/>
      </UserInfo>
      <UserInfo>
        <DisplayName>Kathleen E. Wieczorek</DisplayName>
        <AccountId>294</AccountId>
        <AccountType/>
      </UserInfo>
      <UserInfo>
        <DisplayName>Joy D. Milner</DisplayName>
        <AccountId>382</AccountId>
        <AccountType/>
      </UserInfo>
      <UserInfo>
        <DisplayName>Mary A. Wainwright</DisplayName>
        <AccountId>383</AccountId>
        <AccountType/>
      </UserInfo>
      <UserInfo>
        <DisplayName>Megan E. Pursel</DisplayName>
        <AccountId>384</AccountId>
        <AccountType/>
      </UserInfo>
      <UserInfo>
        <DisplayName>Maria A. DiVincent</DisplayName>
        <AccountId>385</AccountId>
        <AccountType/>
      </UserInfo>
      <UserInfo>
        <DisplayName>Amy Marie Craver</DisplayName>
        <AccountId>386</AccountId>
        <AccountType/>
      </UserInfo>
      <UserInfo>
        <DisplayName>Lauren Marie Augugliaro</DisplayName>
        <AccountId>387</AccountId>
        <AccountType/>
      </UserInfo>
      <UserInfo>
        <DisplayName>Christopher Thornton</DisplayName>
        <AccountId>388</AccountId>
        <AccountType/>
      </UserInfo>
      <UserInfo>
        <DisplayName>Sheila Ann Livingston</DisplayName>
        <AccountId>389</AccountId>
        <AccountType/>
      </UserInfo>
      <UserInfo>
        <DisplayName>Kasey Anne Neil</DisplayName>
        <AccountId>390</AccountId>
        <AccountType/>
      </UserInfo>
      <UserInfo>
        <DisplayName>Jeanne L. Krapfl</DisplayName>
        <AccountId>391</AccountId>
        <AccountType/>
      </UserInfo>
      <UserInfo>
        <DisplayName>Teresa L. Love</DisplayName>
        <AccountId>392</AccountId>
        <AccountType/>
      </UserInfo>
      <UserInfo>
        <DisplayName>Jennifer Jill McCormack</DisplayName>
        <AccountId>393</AccountId>
        <AccountType/>
      </UserInfo>
      <UserInfo>
        <DisplayName>Elise V. Landahl</DisplayName>
        <AccountId>394</AccountId>
        <AccountType/>
      </UserInfo>
      <UserInfo>
        <DisplayName>Tammy Lee Berryhill</DisplayName>
        <AccountId>395</AccountId>
        <AccountType/>
      </UserInfo>
    </SharedWithUsers>
    <lcf76f155ced4ddcb4097134ff3c332f xmlns="474c17f3-77eb-487f-9ac6-5a21777e6b8e">
      <Terms xmlns="http://schemas.microsoft.com/office/infopath/2007/PartnerControls"/>
    </lcf76f155ced4ddcb4097134ff3c332f>
    <TaxCatchAll xmlns="1718c3f9-7b6e-49a5-a83a-afac8c240a25" xsi:nil="true"/>
  </documentManagement>
</p:properties>
</file>

<file path=customXml/itemProps1.xml><?xml version="1.0" encoding="utf-8"?>
<ds:datastoreItem xmlns:ds="http://schemas.openxmlformats.org/officeDocument/2006/customXml" ds:itemID="{7628E258-F20E-43C6-8E89-696295EAFF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18c3f9-7b6e-49a5-a83a-afac8c240a25"/>
    <ds:schemaRef ds:uri="474c17f3-77eb-487f-9ac6-5a21777e6b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E197F3-740F-46D7-9047-093C354AC77B}">
  <ds:schemaRefs>
    <ds:schemaRef ds:uri="http://schemas.microsoft.com/sharepoint/v3/contenttype/forms"/>
  </ds:schemaRefs>
</ds:datastoreItem>
</file>

<file path=customXml/itemProps3.xml><?xml version="1.0" encoding="utf-8"?>
<ds:datastoreItem xmlns:ds="http://schemas.openxmlformats.org/officeDocument/2006/customXml" ds:itemID="{B67CEEF5-82A4-418B-BE8E-37AC0CA2D1F5}">
  <ds:schemaRefs>
    <ds:schemaRef ds:uri="1718c3f9-7b6e-49a5-a83a-afac8c240a25"/>
    <ds:schemaRef ds:uri="http://schemas.microsoft.com/office/2006/metadata/properties"/>
    <ds:schemaRef ds:uri="http://schemas.microsoft.com/office/infopath/2007/PartnerControls"/>
    <ds:schemaRef ds:uri="474c17f3-77eb-487f-9ac6-5a21777e6b8e"/>
  </ds:schemaRefs>
</ds:datastoreItem>
</file>

<file path=docProps/app.xml><?xml version="1.0" encoding="utf-8"?>
<Properties xmlns="http://schemas.openxmlformats.org/officeDocument/2006/extended-properties" xmlns:vt="http://schemas.openxmlformats.org/officeDocument/2006/docPropsVTypes">
  <Template>Default Theme.thmx</Template>
  <TotalTime>7636</TotalTime>
  <Words>1565</Words>
  <Application>Microsoft Office PowerPoint</Application>
  <PresentationFormat>On-screen Show (4:3)</PresentationFormat>
  <Paragraphs>300</Paragraphs>
  <Slides>28</Slides>
  <Notes>25</Notes>
  <HiddenSlides>4</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 Narrow</vt:lpstr>
      <vt:lpstr>Calibri</vt:lpstr>
      <vt:lpstr>Calibri Light</vt:lpstr>
      <vt:lpstr>Rockwell Extra Bold</vt:lpstr>
      <vt:lpstr>Times</vt:lpstr>
      <vt:lpstr>Default Theme</vt:lpstr>
      <vt:lpstr>Welcome To the  Royal Family!</vt:lpstr>
      <vt:lpstr>It’s ALWAYS A  GREAT RIVER RIDGE  DAY!</vt:lpstr>
      <vt:lpstr>IMPORTANT CONTACTS</vt:lpstr>
      <vt:lpstr>PowerPoint Presentation</vt:lpstr>
      <vt:lpstr>RRMS PTSA</vt:lpstr>
      <vt:lpstr>THE RIVER RIDGE EXPERIENCE</vt:lpstr>
      <vt:lpstr>THE RIVER RIDGE EXPERIENCE</vt:lpstr>
      <vt:lpstr>PowerPoint Presentation</vt:lpstr>
      <vt:lpstr>6th  Grade Schedule </vt:lpstr>
      <vt:lpstr>PowerPoint Presentation</vt:lpstr>
      <vt:lpstr>PowerPoint Presentation</vt:lpstr>
      <vt:lpstr>Summer math acceleration  program </vt:lpstr>
      <vt:lpstr>PowerPoint Presentation</vt:lpstr>
      <vt:lpstr>PowerPoint Presentation</vt:lpstr>
      <vt:lpstr>PowerPoint Presentation</vt:lpstr>
      <vt:lpstr>PowerPoint Presentation</vt:lpstr>
      <vt:lpstr>PowerPoint Presentation</vt:lpstr>
      <vt:lpstr>PowerPoint Presentation</vt:lpstr>
      <vt:lpstr>ELECTIVE CHOICES</vt:lpstr>
      <vt:lpstr>6th gr. Semester Elective Choices</vt:lpstr>
      <vt:lpstr>6th gr. Yearlong  Electives</vt:lpstr>
      <vt:lpstr>PowerPoint Presentation</vt:lpstr>
      <vt:lpstr>PowerPoint Presentation</vt:lpstr>
      <vt:lpstr>THE RIVER RIDGE EXPERIENCE</vt:lpstr>
      <vt:lpstr>THE RIVER RIDGE EXPERIENCE</vt:lpstr>
      <vt:lpstr>THE RIVER RIDGE EXPERIENCE</vt:lpstr>
      <vt:lpstr>Common middle school ?s</vt:lpstr>
      <vt:lpstr>Common middle school ?s</vt:lpstr>
    </vt:vector>
  </TitlesOfParts>
  <Company>Gulf Middle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River Ridge Royal Knights Share These Knightly Values:</dc:title>
  <dc:creator>Teacher</dc:creator>
  <cp:lastModifiedBy>Angela L. Murphy</cp:lastModifiedBy>
  <cp:revision>95</cp:revision>
  <dcterms:created xsi:type="dcterms:W3CDTF">2017-05-02T00:39:25Z</dcterms:created>
  <dcterms:modified xsi:type="dcterms:W3CDTF">2023-01-29T23:13:53Z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0x01010003957C38E958AA4BB243B5CBC93A4D78</vt:lpwstr>
  </property>
</Properties>
</file>