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79" r:id="rId2"/>
    <p:sldId id="2631" r:id="rId3"/>
    <p:sldId id="2639" r:id="rId4"/>
    <p:sldId id="2637" r:id="rId5"/>
    <p:sldId id="2638" r:id="rId6"/>
    <p:sldId id="2640" r:id="rId7"/>
    <p:sldId id="2641" r:id="rId8"/>
    <p:sldId id="2642" r:id="rId9"/>
    <p:sldId id="2643" r:id="rId10"/>
    <p:sldId id="2644" r:id="rId11"/>
    <p:sldId id="353" r:id="rId12"/>
    <p:sldId id="2645" r:id="rId13"/>
    <p:sldId id="2648" r:id="rId14"/>
    <p:sldId id="2646" r:id="rId15"/>
    <p:sldId id="2647" r:id="rId16"/>
    <p:sldId id="2660" r:id="rId17"/>
    <p:sldId id="2657" r:id="rId18"/>
    <p:sldId id="2656" r:id="rId19"/>
    <p:sldId id="2659" r:id="rId20"/>
    <p:sldId id="351" r:id="rId21"/>
    <p:sldId id="352" r:id="rId22"/>
    <p:sldId id="2652" r:id="rId23"/>
    <p:sldId id="2654" r:id="rId24"/>
    <p:sldId id="2649" r:id="rId25"/>
    <p:sldId id="2650" r:id="rId26"/>
    <p:sldId id="2651" r:id="rId27"/>
    <p:sldId id="2655" r:id="rId28"/>
    <p:sldId id="265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5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25A68-6655-49A1-9D3D-CAE603D30F91}" v="37" dt="2023-08-13T19:36:56.0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509"/>
    <p:restoredTop sz="82264"/>
  </p:normalViewPr>
  <p:slideViewPr>
    <p:cSldViewPr snapToGrid="0" snapToObjects="1">
      <p:cViewPr>
        <p:scale>
          <a:sx n="42" d="100"/>
          <a:sy n="42" d="100"/>
        </p:scale>
        <p:origin x="6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25.xml" Id="rId26" /><Relationship Type="http://schemas.openxmlformats.org/officeDocument/2006/relationships/slide" Target="slides/slide20.xml" Id="rId21" /><Relationship Type="http://schemas.openxmlformats.org/officeDocument/2006/relationships/tableStyles" Target="tableStyles.xml" Id="rId34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theme" Target="theme/theme1.xml" Id="rId33" /><Relationship Type="http://schemas.openxmlformats.org/officeDocument/2006/relationships/customXml" Target="../customXml/item2.xml" Id="rId38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slide" Target="slides/slide28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viewProps" Target="viewProps.xml" Id="rId32" /><Relationship Type="http://schemas.openxmlformats.org/officeDocument/2006/relationships/customXml" Target="../customXml/item1.xml" Id="rId37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slide" Target="slides/slide27.xml" Id="rId28" /><Relationship Type="http://schemas.microsoft.com/office/2015/10/relationships/revisionInfo" Target="revisionInfo.xml" Id="rId36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presProps" Target="presProps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slide" Target="slides/slide26.xml" Id="rId27" /><Relationship Type="http://schemas.openxmlformats.org/officeDocument/2006/relationships/notesMaster" Target="notesMasters/notesMaster1.xml" Id="rId30" /><Relationship Type="http://schemas.openxmlformats.org/officeDocument/2006/relationships/slide" Target="slides/slide7.xml" Id="rId8" /><Relationship Type="http://schemas.openxmlformats.org/officeDocument/2006/relationships/slide" Target="slides/slide2.xml" Id="rId3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55834-0552-CD4C-91F5-2F0A9E3B255B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80DAD-16E2-694B-8819-7562F657F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1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80DAD-16E2-694B-8819-7562F657FF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77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5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Grade level Admin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D97DE-BDE7-054F-8F10-403A47AA9B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81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7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37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30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83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0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83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80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72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30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Baumaister</a:t>
            </a:r>
            <a:r>
              <a:rPr lang="en-US" dirty="0"/>
              <a:t>/Admin.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D97DE-BDE7-054F-8F10-403A47AA9B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07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Baumaister</a:t>
            </a:r>
            <a:r>
              <a:rPr lang="en-US" dirty="0"/>
              <a:t>/Admin.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D97DE-BDE7-054F-8F10-403A47AA9B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86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80DAD-16E2-694B-8819-7562F657FF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87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D97DE-BDE7-054F-8F10-403A47AA9B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33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D97DE-BDE7-054F-8F10-403A47AA9B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1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D97DE-BDE7-054F-8F10-403A47AA9B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27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D97DE-BDE7-054F-8F10-403A47AA9B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95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D97DE-BDE7-054F-8F10-403A47AA9B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81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D97DE-BDE7-054F-8F10-403A47AA9B9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13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8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84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04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29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42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28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CFF9A-B9F0-E14D-BF28-ABF962E2EC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3384-D05C-5346-B723-B52330C0F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03ED38-90EB-364A-A1B7-7ADA37F7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9229D-D14F-AE43-884A-694921009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4E9E3-D67B-444A-867C-A93B98B11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94F5E-E1A3-844F-A0AD-270ABBC3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4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2835E-F33E-4C4B-9099-6CF8C582D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A622F3-352A-5848-8F7E-72ECEDA92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8C782-CE81-1A41-B301-B77A827C3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C47DF-E19D-7443-A34F-9AF19CFA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69255-DC43-8E44-BF44-48CA30E67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7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71B43B-474A-9541-AABD-13ED4497A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038DF-4BF5-5949-9DCE-A1106646B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06ABE-2AEE-6B47-8CDC-03424BEBD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FEFEA-99FE-5C49-B147-E04B81CE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8122B-5854-F644-A480-440243B51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6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B15A9-749E-B24A-A42C-0E6267FA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8CEE4-E283-3F4B-8912-01C4787BA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F2743-515B-E046-99D7-23D9A76F8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73DB9-637F-4246-88F0-F5CCD949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C3C60-B639-1A4E-A599-1A39C964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8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31CFB-6275-7243-9A02-37786E3D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53158-BADD-1248-BF4C-0C778F9D5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EC04F-9BE3-5342-B580-DEC0D576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DE34-FAF3-D14C-BB13-5FFF58FA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D5B42-33B0-5743-B2A8-00254D32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5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CA81-3D4A-EC43-9310-44E1F0AB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C71DD-603B-A047-A1D6-2A6387400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098C8-CF5C-B244-9747-090253C4F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CA726-C023-9947-A313-5CD222E4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55D0F-DD69-604E-B34B-4DD21E58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F16E3-EB2F-BA47-BDF3-3A7852F6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2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02BD6-36BC-A841-8D8F-C451243EB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77EED-FA7C-FF4D-B5E4-03ED2E1C0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7339F-C9FD-C94E-A1EB-550961222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13000-8CE1-3847-9CF6-A1FCB5E92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564F4-F666-2446-97CC-B8FB906837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C3DFD1-054E-2D43-98B7-E943A4042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3C508E-15EA-9148-A036-9F5471CD2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7A932-0E55-0848-A57C-A2A0D25C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4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4A4F-D7ED-434B-9B72-EFDD6DAAD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F2FC1-AA08-9F45-B90B-7A91A1E9F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AFAA3-A848-BC4C-BA46-C69F7816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AC61C-A078-E14A-9F4B-7B4504C1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7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9995F0-9242-544B-AEA3-6237F6C50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9D5E4D-4499-AF41-81E6-F85157E7E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1F109-0570-1F4A-9F80-E14E0708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1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E906D-16CB-AA43-A1C2-D8A08897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57383-AEAD-8344-867B-DD4DE8300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D5CED-817E-9043-AA3A-66B54298F1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3368F-8449-D640-8F12-58BFDA49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3CAF6-189A-0741-A0ED-8DF251578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73CA0-AC85-574F-974C-F34868D5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07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07634-D502-664B-A4B0-F58CC525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82CFEB-39A0-E44A-AD27-CC70462B3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E852D-20D1-2C42-8DFF-07E4B77EB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4FEEE-2083-4044-954F-4C826416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2CCCB-CF72-4345-8F28-0682A3BDF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752FE-29AC-924A-AB3F-ED573DE6C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5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DA9FE0-198E-0843-B26D-C43AAC64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34429-3FD3-5341-865A-53CEADFEF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C7D54-4E7E-9B43-814E-B9A794963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E13B5-BB45-9941-BD87-01DB3D7482C4}" type="datetimeFigureOut">
              <a:rPr lang="en-US" smtClean="0"/>
              <a:t>8/13/2023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0EFA8-EA91-8E42-8860-80728D6F3E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272BD-89A9-504B-8E5A-218B09DC6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8CE48-8D48-9446-8B1B-88A215BF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2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4OnSnr5fW4?feature=oembed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urple and black border">
            <a:extLst>
              <a:ext uri="{FF2B5EF4-FFF2-40B4-BE49-F238E27FC236}">
                <a16:creationId xmlns:a16="http://schemas.microsoft.com/office/drawing/2014/main" id="{D61B34B2-163A-84AE-D1FA-574BBEBF4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6F207D-CC7E-3742-ADFB-1E483B4FAF9E}"/>
              </a:ext>
            </a:extLst>
          </p:cNvPr>
          <p:cNvSpPr txBox="1"/>
          <p:nvPr/>
        </p:nvSpPr>
        <p:spPr>
          <a:xfrm>
            <a:off x="3168010" y="412790"/>
            <a:ext cx="8082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Rockwell" panose="02060603020205020403" pitchFamily="18" charset="0"/>
              </a:rPr>
              <a:t>ROYAL TOWN HALL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DB2BD9-0C6C-77E3-EEB5-A39DDEE92756}"/>
              </a:ext>
            </a:extLst>
          </p:cNvPr>
          <p:cNvSpPr txBox="1"/>
          <p:nvPr/>
        </p:nvSpPr>
        <p:spPr>
          <a:xfrm>
            <a:off x="5496085" y="2584309"/>
            <a:ext cx="44757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Narrow" charset="0"/>
                <a:ea typeface="Arial Narrow" charset="0"/>
                <a:cs typeface="Arial Narrow" charset="0"/>
              </a:rPr>
              <a:t>Be</a:t>
            </a:r>
            <a:r>
              <a:rPr lang="en-US" sz="3600" dirty="0">
                <a:solidFill>
                  <a:srgbClr val="B3A2C7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b="1" dirty="0">
                <a:solidFill>
                  <a:srgbClr val="7030A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Respectful</a:t>
            </a:r>
          </a:p>
          <a:p>
            <a:pPr algn="ctr"/>
            <a:r>
              <a:rPr lang="en-US" sz="3600" dirty="0">
                <a:latin typeface="Arial Narrow" charset="0"/>
                <a:ea typeface="Arial Narrow" charset="0"/>
                <a:cs typeface="Arial Narrow" charset="0"/>
              </a:rPr>
              <a:t>Be</a:t>
            </a:r>
            <a:r>
              <a:rPr lang="en-US" sz="3600" dirty="0">
                <a:solidFill>
                  <a:srgbClr val="B3A2C7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dirty="0">
                <a:solidFill>
                  <a:srgbClr val="7030A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Responsible</a:t>
            </a:r>
          </a:p>
          <a:p>
            <a:pPr algn="ctr"/>
            <a:r>
              <a:rPr lang="en-US" sz="3600" dirty="0">
                <a:latin typeface="Arial Narrow" charset="0"/>
                <a:ea typeface="Arial Narrow" charset="0"/>
                <a:cs typeface="Arial Narrow" charset="0"/>
              </a:rPr>
              <a:t>Be A</a:t>
            </a: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Problem Solver</a:t>
            </a:r>
          </a:p>
          <a:p>
            <a:pPr algn="ctr"/>
            <a:endParaRPr lang="en-US" sz="3600" dirty="0">
              <a:solidFill>
                <a:srgbClr val="7030A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ctr"/>
            <a:r>
              <a:rPr lang="en-US" sz="3600" dirty="0">
                <a:solidFill>
                  <a:srgbClr val="7030A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#</a:t>
            </a:r>
            <a:r>
              <a:rPr lang="en-US" sz="3600" dirty="0" err="1">
                <a:solidFill>
                  <a:srgbClr val="7030A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WeareROYAL</a:t>
            </a:r>
            <a:endParaRPr lang="en-US" sz="3600" dirty="0">
              <a:solidFill>
                <a:srgbClr val="7030A0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pPr algn="ctr"/>
            <a:endParaRPr lang="en-US" sz="3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B31E5-2259-D0E9-5C0B-B1F9AF080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514" r="1506" b="41569"/>
          <a:stretch/>
        </p:blipFill>
        <p:spPr>
          <a:xfrm>
            <a:off x="1403363" y="4267479"/>
            <a:ext cx="3799541" cy="2188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9AB983-3629-6CE9-3913-09E6E583A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235" y="1765315"/>
            <a:ext cx="1819457" cy="242594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E33351-3E32-6FEE-770C-838DF5CC0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260" y="1274013"/>
            <a:ext cx="8499444" cy="1675188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Rockwell Extra Bold" charset="0"/>
                <a:ea typeface="Rockwell Extra Bold" charset="0"/>
                <a:cs typeface="Rockwell Extra Bold" charset="0"/>
              </a:rPr>
              <a:t>River Ridge Royal Knights </a:t>
            </a:r>
            <a:br>
              <a:rPr lang="en-US" sz="2400" dirty="0">
                <a:latin typeface="Rockwell Extra Bold" charset="0"/>
                <a:ea typeface="Rockwell Extra Bold" charset="0"/>
                <a:cs typeface="Rockwell Extra Bold" charset="0"/>
              </a:rPr>
            </a:br>
            <a:r>
              <a:rPr lang="en-US" sz="2400" dirty="0">
                <a:latin typeface="Rockwell Extra Bold" charset="0"/>
                <a:ea typeface="Rockwell Extra Bold" charset="0"/>
                <a:cs typeface="Rockwell Extra Bold" charset="0"/>
              </a:rPr>
              <a:t>Share These </a:t>
            </a:r>
            <a:br>
              <a:rPr lang="en-US" sz="2400" dirty="0">
                <a:latin typeface="Rockwell Extra Bold" charset="0"/>
                <a:ea typeface="Rockwell Extra Bold" charset="0"/>
                <a:cs typeface="Rockwell Extra Bold" charset="0"/>
              </a:rPr>
            </a:br>
            <a:r>
              <a:rPr lang="en-US" sz="2400" b="1" u="sng" dirty="0">
                <a:latin typeface="Rockwell Extra Bold" charset="0"/>
                <a:ea typeface="Rockwell Extra Bold" charset="0"/>
                <a:cs typeface="Rockwell Extra Bold" charset="0"/>
              </a:rPr>
              <a:t>Knightly Values:</a:t>
            </a:r>
          </a:p>
        </p:txBody>
      </p:sp>
    </p:spTree>
    <p:extLst>
      <p:ext uri="{BB962C8B-B14F-4D97-AF65-F5344CB8AC3E}">
        <p14:creationId xmlns:p14="http://schemas.microsoft.com/office/powerpoint/2010/main" val="46989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88C75EC9-45C9-B764-A6B9-859ADF7F7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233534" y="559369"/>
            <a:ext cx="92689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latin typeface="Rockwell" panose="02060603020205020403" pitchFamily="18" charset="0"/>
                <a:cs typeface="Arial Narrow" panose="020B0604020202020204" pitchFamily="34" charset="0"/>
              </a:rPr>
              <a:t>ROYAL EXPECTATIONS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EE1210-68C4-E46E-5178-58136C7F6A3E}"/>
              </a:ext>
            </a:extLst>
          </p:cNvPr>
          <p:cNvSpPr txBox="1"/>
          <p:nvPr/>
        </p:nvSpPr>
        <p:spPr>
          <a:xfrm>
            <a:off x="1284157" y="1638887"/>
            <a:ext cx="111676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6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Be Respectful. Be Responsible. Be a Problem Solver.</a:t>
            </a:r>
          </a:p>
          <a:p>
            <a:endParaRPr lang="en-US" sz="36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Student Code of Conduct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Dress Code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Attendance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Wireless Device Policy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Zero Tolerance Policy</a:t>
            </a:r>
          </a:p>
          <a:p>
            <a:pPr marL="571500" indent="-571500">
              <a:buFont typeface="Arial" charset="0"/>
              <a:buChar char="•"/>
            </a:pPr>
            <a:endParaRPr lang="en-US" sz="3600" b="1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628077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black border">
            <a:extLst>
              <a:ext uri="{FF2B5EF4-FFF2-40B4-BE49-F238E27FC236}">
                <a16:creationId xmlns:a16="http://schemas.microsoft.com/office/drawing/2014/main" id="{D54C6544-CFA3-CE6E-4887-003997C91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AA2898-28DF-DC49-8BD4-47169A6AD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745" y="0"/>
            <a:ext cx="6870357" cy="6956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A7F31C-948C-6B1F-84C3-D2656FE84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301" y="1402340"/>
            <a:ext cx="32385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08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CB10BF61-9015-734F-2E56-2F44CCB2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391872" y="709908"/>
            <a:ext cx="92689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latin typeface="Rockwell" panose="02060603020205020403" pitchFamily="18" charset="0"/>
                <a:cs typeface="Arial Narrow" panose="020B0604020202020204" pitchFamily="34" charset="0"/>
              </a:rPr>
              <a:t>ROYAL EXPECTATIONS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9BCF36-306D-9E0E-4E46-D4995BD677B3}"/>
              </a:ext>
            </a:extLst>
          </p:cNvPr>
          <p:cNvSpPr txBox="1"/>
          <p:nvPr/>
        </p:nvSpPr>
        <p:spPr>
          <a:xfrm>
            <a:off x="1517752" y="1751617"/>
            <a:ext cx="956497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latin typeface="Arial Narrow"/>
              <a:cs typeface="Arial Narrow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4000" b="1" dirty="0">
                <a:latin typeface="Arial Narrow"/>
                <a:cs typeface="Arial Narrow"/>
              </a:rPr>
              <a:t>Safety is our #1 Priority.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b="1" dirty="0">
                <a:latin typeface="Arial Narrow"/>
                <a:cs typeface="Arial Narrow"/>
              </a:rPr>
              <a:t>Work at “getting along” and keeping hands, feet, and objects to ourselves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4000" b="1" dirty="0">
                <a:latin typeface="Arial Narrow"/>
                <a:cs typeface="Arial Narrow"/>
              </a:rPr>
              <a:t>Respect is the key!</a:t>
            </a:r>
          </a:p>
          <a:p>
            <a:pPr marL="1028700" lvl="1" indent="-571500">
              <a:buFont typeface="Arial" charset="0"/>
              <a:buChar char="•"/>
            </a:pPr>
            <a:r>
              <a:rPr lang="en-US" sz="3200" b="1" dirty="0">
                <a:latin typeface="Arial Narrow"/>
                <a:cs typeface="Arial Narrow"/>
              </a:rPr>
              <a:t>Show respect to others, and they will respect you!</a:t>
            </a:r>
          </a:p>
        </p:txBody>
      </p:sp>
    </p:spTree>
    <p:extLst>
      <p:ext uri="{BB962C8B-B14F-4D97-AF65-F5344CB8AC3E}">
        <p14:creationId xmlns:p14="http://schemas.microsoft.com/office/powerpoint/2010/main" val="595078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ack border&#10;&#10;Description automatically generated">
            <a:extLst>
              <a:ext uri="{FF2B5EF4-FFF2-40B4-BE49-F238E27FC236}">
                <a16:creationId xmlns:a16="http://schemas.microsoft.com/office/drawing/2014/main" id="{4E5B1B03-A289-1DB3-5835-1E4D7E7DF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econdary Student Discipline Update" descr="Secondary Student Discipline Update">
            <a:hlinkClick r:id="" action="ppaction://media"/>
            <a:extLst>
              <a:ext uri="{FF2B5EF4-FFF2-40B4-BE49-F238E27FC236}">
                <a16:creationId xmlns:a16="http://schemas.microsoft.com/office/drawing/2014/main" id="{4DF30A53-7424-3EF3-1AE7-A5733B75F5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2584" y="1123848"/>
            <a:ext cx="8196094" cy="461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7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15A026DB-378E-132F-0BEB-26D7BA372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480623" y="856380"/>
            <a:ext cx="92689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Rockwell" panose="02060603020205020403" pitchFamily="18" charset="0"/>
                <a:cs typeface="Arial Narrow" panose="020B0604020202020204" pitchFamily="34" charset="0"/>
              </a:rPr>
              <a:t>BULLYING VS. PEER CONFLICT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9BCF36-306D-9E0E-4E46-D4995BD677B3}"/>
              </a:ext>
            </a:extLst>
          </p:cNvPr>
          <p:cNvSpPr txBox="1"/>
          <p:nvPr/>
        </p:nvSpPr>
        <p:spPr>
          <a:xfrm>
            <a:off x="1457042" y="1500098"/>
            <a:ext cx="956497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Peer conflict is a disagreement or opinion difference</a:t>
            </a:r>
            <a:r>
              <a:rPr lang="en-US" sz="32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between students with </a:t>
            </a:r>
            <a:r>
              <a:rPr lang="en-US" sz="32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equal power. </a:t>
            </a: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They often are </a:t>
            </a:r>
            <a:r>
              <a:rPr lang="en-US" sz="32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remorseful and willing </a:t>
            </a: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to work out differences.</a:t>
            </a:r>
          </a:p>
          <a:p>
            <a:endParaRPr lang="en-US" sz="3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Bullying is behavior </a:t>
            </a:r>
            <a:r>
              <a:rPr lang="en-US" sz="32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repeated over time </a:t>
            </a: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where there is an </a:t>
            </a:r>
            <a:r>
              <a:rPr lang="en-US" sz="32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imbalance of power</a:t>
            </a: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between two parties.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The person who bullies intends to inflict harm on the person or target (physical or emotional).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The bully is not remorseful for their actions.</a:t>
            </a:r>
          </a:p>
        </p:txBody>
      </p:sp>
    </p:spTree>
    <p:extLst>
      <p:ext uri="{BB962C8B-B14F-4D97-AF65-F5344CB8AC3E}">
        <p14:creationId xmlns:p14="http://schemas.microsoft.com/office/powerpoint/2010/main" val="104410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ack border">
            <a:extLst>
              <a:ext uri="{FF2B5EF4-FFF2-40B4-BE49-F238E27FC236}">
                <a16:creationId xmlns:a16="http://schemas.microsoft.com/office/drawing/2014/main" id="{C1670A95-F742-52C9-D3DE-2D312DED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038663" y="534546"/>
            <a:ext cx="9268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Rockwell" panose="02060603020205020403" pitchFamily="18" charset="0"/>
                <a:cs typeface="Arial Narrow" panose="020B0604020202020204" pitchFamily="34" charset="0"/>
              </a:rPr>
              <a:t>SEE/HEAR SOMETHING, </a:t>
            </a:r>
          </a:p>
          <a:p>
            <a:pPr algn="ctr"/>
            <a:r>
              <a:rPr lang="en-US" sz="4000" b="1" dirty="0">
                <a:latin typeface="Rockwell" panose="02060603020205020403" pitchFamily="18" charset="0"/>
                <a:cs typeface="Arial Narrow" panose="020B0604020202020204" pitchFamily="34" charset="0"/>
              </a:rPr>
              <a:t>SAY SOMETHING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E24B9-3EE2-D6D6-21CC-8F8AF4003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54" t="1942" r="24287"/>
          <a:stretch/>
        </p:blipFill>
        <p:spPr>
          <a:xfrm>
            <a:off x="5989320" y="1829698"/>
            <a:ext cx="3193912" cy="3501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57FFFD-3C08-0EE3-F3AE-F3103B776AD7}"/>
              </a:ext>
            </a:extLst>
          </p:cNvPr>
          <p:cNvSpPr txBox="1"/>
          <p:nvPr/>
        </p:nvSpPr>
        <p:spPr>
          <a:xfrm>
            <a:off x="904997" y="4940699"/>
            <a:ext cx="87186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>
              <a:latin typeface="Arial Narrow"/>
              <a:cs typeface="Arial Narrow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000" b="1" dirty="0">
                <a:latin typeface="Arial Narrow"/>
                <a:cs typeface="Arial Narrow"/>
              </a:rPr>
              <a:t>You may also come to the front office to complete an incident report for Corporal or Administration.</a:t>
            </a:r>
          </a:p>
        </p:txBody>
      </p:sp>
      <p:pic>
        <p:nvPicPr>
          <p:cNvPr id="9" name="Picture 8" descr="A close-up of a flyer&#10;&#10;Description automatically generated">
            <a:extLst>
              <a:ext uri="{FF2B5EF4-FFF2-40B4-BE49-F238E27FC236}">
                <a16:creationId xmlns:a16="http://schemas.microsoft.com/office/drawing/2014/main" id="{76AA5A26-8B5E-1408-550B-4EBBFFAEE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315" y="1807415"/>
            <a:ext cx="2749948" cy="378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61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15A026DB-378E-132F-0BEB-26D7BA372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nline Media 2" title="2023-2024 Cell Phone Policy">
            <a:hlinkClick r:id="" action="ppaction://media"/>
            <a:extLst>
              <a:ext uri="{FF2B5EF4-FFF2-40B4-BE49-F238E27FC236}">
                <a16:creationId xmlns:a16="http://schemas.microsoft.com/office/drawing/2014/main" id="{C7D6AF6A-FD59-95B9-AC71-2230C9A348C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30649" y="974979"/>
            <a:ext cx="8335471" cy="47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9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15A026DB-378E-132F-0BEB-26D7BA372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oster of a school&#10;&#10;Description automatically generated with medium confidence">
            <a:extLst>
              <a:ext uri="{FF2B5EF4-FFF2-40B4-BE49-F238E27FC236}">
                <a16:creationId xmlns:a16="http://schemas.microsoft.com/office/drawing/2014/main" id="{87897AF4-39E9-3CE9-18B4-789DEECF6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7620000" cy="6858000"/>
          </a:xfrm>
          <a:prstGeom prst="rect">
            <a:avLst/>
          </a:prstGeom>
        </p:spPr>
      </p:pic>
      <p:pic>
        <p:nvPicPr>
          <p:cNvPr id="8" name="Picture 7" descr="A poster with text and images&#10;&#10;Description automatically generated">
            <a:extLst>
              <a:ext uri="{FF2B5EF4-FFF2-40B4-BE49-F238E27FC236}">
                <a16:creationId xmlns:a16="http://schemas.microsoft.com/office/drawing/2014/main" id="{B9B67687-CA2E-AD1C-FF05-455DB2D18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0"/>
            <a:ext cx="1173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59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B2F002EC-B7A6-FE56-F6FF-0ED0BF2E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oster of a person and person&#10;&#10;Description automatically generated">
            <a:extLst>
              <a:ext uri="{FF2B5EF4-FFF2-40B4-BE49-F238E27FC236}">
                <a16:creationId xmlns:a16="http://schemas.microsoft.com/office/drawing/2014/main" id="{35DE7608-7FD8-00C7-918E-06F8903D2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840" y="0"/>
            <a:ext cx="7711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3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B2F002EC-B7A6-FE56-F6FF-0ED0BF2E0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step-by-step instruction for students">
            <a:extLst>
              <a:ext uri="{FF2B5EF4-FFF2-40B4-BE49-F238E27FC236}">
                <a16:creationId xmlns:a16="http://schemas.microsoft.com/office/drawing/2014/main" id="{8002475C-5789-0959-8DC0-EC4AC39C4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720" y="-11950"/>
            <a:ext cx="7650480" cy="672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ack border">
            <a:extLst>
              <a:ext uri="{FF2B5EF4-FFF2-40B4-BE49-F238E27FC236}">
                <a16:creationId xmlns:a16="http://schemas.microsoft.com/office/drawing/2014/main" id="{30EB1F7B-D10C-0A89-95C9-CF11BF178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618596" y="698255"/>
            <a:ext cx="9704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Rockwell" panose="02060603020205020403" pitchFamily="18" charset="0"/>
                <a:cs typeface="Arial Narrow" panose="020B0604020202020204" pitchFamily="34" charset="0"/>
              </a:rPr>
              <a:t>KNOW YOUR KNIGHTS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D2A64B4-BEB3-22DB-7F62-3C2B165319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92" t="13333" r="20516" b="16340"/>
          <a:stretch/>
        </p:blipFill>
        <p:spPr>
          <a:xfrm>
            <a:off x="4780429" y="1723581"/>
            <a:ext cx="3263153" cy="45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49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312" y="543534"/>
            <a:ext cx="1437133" cy="1398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F7049B-9BA1-B743-91F2-47E94E93C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51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border">
            <a:extLst>
              <a:ext uri="{FF2B5EF4-FFF2-40B4-BE49-F238E27FC236}">
                <a16:creationId xmlns:a16="http://schemas.microsoft.com/office/drawing/2014/main" id="{AF6B3057-86A3-90F6-009A-6F5D2DB02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2661" y="380421"/>
            <a:ext cx="8639330" cy="1496452"/>
          </a:xfrm>
        </p:spPr>
        <p:txBody>
          <a:bodyPr>
            <a:noAutofit/>
          </a:bodyPr>
          <a:lstStyle/>
          <a:p>
            <a:pPr algn="ctr"/>
            <a:r>
              <a:rPr lang="en-US" sz="5000" b="1" dirty="0">
                <a:latin typeface="Rockwell" panose="02060603020205020403" pitchFamily="18" charset="0"/>
                <a:cs typeface="Rockwell"/>
              </a:rPr>
              <a:t>STAY CONNECTED… </a:t>
            </a:r>
            <a:br>
              <a:rPr lang="en-US" sz="5000" b="1" dirty="0">
                <a:latin typeface="Rockwell" panose="02060603020205020403" pitchFamily="18" charset="0"/>
                <a:cs typeface="Rockwell"/>
              </a:rPr>
            </a:br>
            <a:r>
              <a:rPr lang="en-US" sz="5000" b="1" dirty="0">
                <a:latin typeface="Rockwell" panose="02060603020205020403" pitchFamily="18" charset="0"/>
                <a:cs typeface="Rockwell"/>
              </a:rPr>
              <a:t>OWN YOUR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8AF59B-1475-3542-B135-A67F5900A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32" y="2015067"/>
            <a:ext cx="4922648" cy="22575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2C74AD-5BB3-DF43-80DF-286340A5BA6B}"/>
              </a:ext>
            </a:extLst>
          </p:cNvPr>
          <p:cNvSpPr/>
          <p:nvPr/>
        </p:nvSpPr>
        <p:spPr>
          <a:xfrm>
            <a:off x="6746163" y="2235199"/>
            <a:ext cx="26585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LOG IN: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Username: Student #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Password: Password you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use for everything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(word, number, symbol)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C52909-C641-3F47-8432-ECFE1B19847C}"/>
              </a:ext>
            </a:extLst>
          </p:cNvPr>
          <p:cNvSpPr txBox="1">
            <a:spLocks/>
          </p:cNvSpPr>
          <p:nvPr/>
        </p:nvSpPr>
        <p:spPr>
          <a:xfrm>
            <a:off x="6602180" y="1477411"/>
            <a:ext cx="3847456" cy="7895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b="1" dirty="0" err="1">
                <a:latin typeface="Rockwell Condensed" panose="02060603050405020104" pitchFamily="18" charset="77"/>
                <a:cs typeface="Rockwell"/>
              </a:rPr>
              <a:t>myPascoConnects</a:t>
            </a:r>
            <a:endParaRPr lang="en-US" sz="3500" b="1" dirty="0">
              <a:latin typeface="Rockwell Condensed" panose="02060603050405020104" pitchFamily="18" charset="77"/>
              <a:cs typeface="Rockwel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56038C3-5F4C-5B49-B8E7-6A418941146D}"/>
              </a:ext>
            </a:extLst>
          </p:cNvPr>
          <p:cNvSpPr txBox="1">
            <a:spLocks/>
          </p:cNvSpPr>
          <p:nvPr/>
        </p:nvSpPr>
        <p:spPr>
          <a:xfrm>
            <a:off x="7133447" y="4080124"/>
            <a:ext cx="3847456" cy="7895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500" b="1" dirty="0" err="1">
                <a:latin typeface="Rockwell Condensed" panose="02060603050405020104" pitchFamily="18" charset="77"/>
                <a:cs typeface="Rockwell"/>
              </a:rPr>
              <a:t>MySTUDENT</a:t>
            </a:r>
            <a:r>
              <a:rPr lang="en-US" sz="3500" b="1" dirty="0">
                <a:latin typeface="Rockwell Condensed" panose="02060603050405020104" pitchFamily="18" charset="77"/>
                <a:cs typeface="Rockwell"/>
              </a:rPr>
              <a:t> APP</a:t>
            </a:r>
          </a:p>
        </p:txBody>
      </p:sp>
      <p:pic>
        <p:nvPicPr>
          <p:cNvPr id="7" name="Picture 6" descr="A close-up of a cell phone&#10;&#10;Description automatically generated">
            <a:extLst>
              <a:ext uri="{FF2B5EF4-FFF2-40B4-BE49-F238E27FC236}">
                <a16:creationId xmlns:a16="http://schemas.microsoft.com/office/drawing/2014/main" id="{DFA649BE-DFE9-FB1C-B9D1-25344C8CE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830" y="3785599"/>
            <a:ext cx="3935180" cy="25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18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566D9EE7-9DAB-FC1C-7838-929D48D0C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6F207D-CC7E-3742-ADFB-1E483B4FAF9E}"/>
              </a:ext>
            </a:extLst>
          </p:cNvPr>
          <p:cNvSpPr txBox="1"/>
          <p:nvPr/>
        </p:nvSpPr>
        <p:spPr>
          <a:xfrm>
            <a:off x="2435728" y="430735"/>
            <a:ext cx="8082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Rockwell" panose="02060603020205020403" pitchFamily="18" charset="0"/>
              </a:rPr>
              <a:t>GET INVOLVED!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B31E5-2259-D0E9-5C0B-B1F9AF080E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514" r="1506" b="41569"/>
          <a:stretch/>
        </p:blipFill>
        <p:spPr>
          <a:xfrm>
            <a:off x="1885255" y="2362200"/>
            <a:ext cx="4761768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9AB983-3629-6CE9-3913-09E6E583A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73" y="1298768"/>
            <a:ext cx="3195347" cy="426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07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border">
            <a:extLst>
              <a:ext uri="{FF2B5EF4-FFF2-40B4-BE49-F238E27FC236}">
                <a16:creationId xmlns:a16="http://schemas.microsoft.com/office/drawing/2014/main" id="{57390C3E-3E72-984C-6DA6-715C47196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1506F1-FE50-2042-B34D-E679EF341330}"/>
              </a:ext>
            </a:extLst>
          </p:cNvPr>
          <p:cNvSpPr txBox="1">
            <a:spLocks/>
          </p:cNvSpPr>
          <p:nvPr/>
        </p:nvSpPr>
        <p:spPr>
          <a:xfrm>
            <a:off x="2404890" y="1439612"/>
            <a:ext cx="9183755" cy="7895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>
                <a:latin typeface="Rockwell" panose="02060603020205020403" pitchFamily="18" charset="0"/>
                <a:cs typeface="Rockwell"/>
              </a:rPr>
              <a:t>Monthly ENRICHMENT ACTIVITIES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1F820-09E3-CC44-8A24-CB665A769583}"/>
              </a:ext>
            </a:extLst>
          </p:cNvPr>
          <p:cNvSpPr txBox="1"/>
          <p:nvPr/>
        </p:nvSpPr>
        <p:spPr>
          <a:xfrm>
            <a:off x="1563424" y="2229204"/>
            <a:ext cx="942186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latin typeface="Arial Narrow"/>
                <a:cs typeface="Arial Narrow"/>
              </a:rPr>
              <a:t>All students will pick an enrichment activity they can participate in each month (starting in September).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latin typeface="Arial Narrow"/>
                <a:cs typeface="Arial Narrow"/>
              </a:rPr>
              <a:t>These activities will occur during the school day once a month on the Early Release Days so everyone can be included. Dress appropriately for your activity.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latin typeface="Arial Narrow"/>
                <a:cs typeface="Arial Narrow"/>
              </a:rPr>
              <a:t>Students and teachers can have fun exploring new hobbies.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latin typeface="Arial Narrow"/>
                <a:cs typeface="Arial Narrow"/>
              </a:rPr>
              <a:t>Meet new friends that share your interests.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b="1" dirty="0">
                <a:latin typeface="Arial Narrow"/>
                <a:cs typeface="Arial Narrow"/>
              </a:rPr>
              <a:t>Activity selection will be August 21-25 at lunches.</a:t>
            </a:r>
          </a:p>
        </p:txBody>
      </p:sp>
    </p:spTree>
    <p:extLst>
      <p:ext uri="{BB962C8B-B14F-4D97-AF65-F5344CB8AC3E}">
        <p14:creationId xmlns:p14="http://schemas.microsoft.com/office/powerpoint/2010/main" val="366333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border">
            <a:extLst>
              <a:ext uri="{FF2B5EF4-FFF2-40B4-BE49-F238E27FC236}">
                <a16:creationId xmlns:a16="http://schemas.microsoft.com/office/drawing/2014/main" id="{B9705603-0235-BFCA-BC40-C3F1C122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1506F1-FE50-2042-B34D-E679EF341330}"/>
              </a:ext>
            </a:extLst>
          </p:cNvPr>
          <p:cNvSpPr txBox="1">
            <a:spLocks/>
          </p:cNvSpPr>
          <p:nvPr/>
        </p:nvSpPr>
        <p:spPr>
          <a:xfrm>
            <a:off x="1789042" y="1234933"/>
            <a:ext cx="9183755" cy="7895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>
                <a:latin typeface="Rockwell" panose="02060603020205020403" pitchFamily="18" charset="0"/>
                <a:cs typeface="Rockwell"/>
              </a:rPr>
              <a:t>After school clubs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1F820-09E3-CC44-8A24-CB665A769583}"/>
              </a:ext>
            </a:extLst>
          </p:cNvPr>
          <p:cNvSpPr txBox="1"/>
          <p:nvPr/>
        </p:nvSpPr>
        <p:spPr>
          <a:xfrm>
            <a:off x="1550930" y="2560812"/>
            <a:ext cx="94218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latin typeface="Arial Narrow"/>
                <a:cs typeface="Arial Narrow"/>
              </a:rPr>
              <a:t>National Junior Honor Society (Application period in April)  - Mrs. </a:t>
            </a:r>
            <a:r>
              <a:rPr lang="en-US" sz="3200" b="1" dirty="0" err="1">
                <a:latin typeface="Arial Narrow"/>
                <a:cs typeface="Arial Narrow"/>
              </a:rPr>
              <a:t>Wierenga</a:t>
            </a:r>
            <a:r>
              <a:rPr lang="en-US" sz="3200" b="1" dirty="0">
                <a:latin typeface="Arial Narrow"/>
                <a:cs typeface="Arial Narrow"/>
              </a:rPr>
              <a:t> </a:t>
            </a:r>
          </a:p>
          <a:p>
            <a:endParaRPr lang="en-US" sz="3200" b="1" dirty="0">
              <a:latin typeface="Arial Narrow"/>
              <a:cs typeface="Arial Narrow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latin typeface="Arial Narrow"/>
                <a:cs typeface="Arial Narrow"/>
              </a:rPr>
              <a:t>Student Council (Application &amp; election) – Mr. Corley</a:t>
            </a:r>
          </a:p>
          <a:p>
            <a:endParaRPr lang="en-US" sz="3200" b="1" dirty="0">
              <a:latin typeface="Arial Narrow"/>
              <a:cs typeface="Arial Narrow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b="1" dirty="0">
                <a:latin typeface="Arial Narrow"/>
                <a:cs typeface="Arial Narrow"/>
              </a:rPr>
              <a:t>Thespians – Mr. Bintz</a:t>
            </a:r>
          </a:p>
        </p:txBody>
      </p:sp>
    </p:spTree>
    <p:extLst>
      <p:ext uri="{BB962C8B-B14F-4D97-AF65-F5344CB8AC3E}">
        <p14:creationId xmlns:p14="http://schemas.microsoft.com/office/powerpoint/2010/main" val="3038318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border">
            <a:extLst>
              <a:ext uri="{FF2B5EF4-FFF2-40B4-BE49-F238E27FC236}">
                <a16:creationId xmlns:a16="http://schemas.microsoft.com/office/drawing/2014/main" id="{BC189EBC-D518-6D46-8B77-827632438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1506F1-FE50-2042-B34D-E679EF341330}"/>
              </a:ext>
            </a:extLst>
          </p:cNvPr>
          <p:cNvSpPr txBox="1">
            <a:spLocks/>
          </p:cNvSpPr>
          <p:nvPr/>
        </p:nvSpPr>
        <p:spPr>
          <a:xfrm>
            <a:off x="1717482" y="479038"/>
            <a:ext cx="9183755" cy="7895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>
                <a:latin typeface="Rockwell" panose="02060603020205020403" pitchFamily="18" charset="0"/>
                <a:cs typeface="Rockwell"/>
              </a:rPr>
              <a:t>Student council</a:t>
            </a:r>
          </a:p>
        </p:txBody>
      </p:sp>
      <p:pic>
        <p:nvPicPr>
          <p:cNvPr id="6" name="Picture 5" descr="A purple and white flyer with text&#10;&#10;Description automatically generated">
            <a:extLst>
              <a:ext uri="{FF2B5EF4-FFF2-40B4-BE49-F238E27FC236}">
                <a16:creationId xmlns:a16="http://schemas.microsoft.com/office/drawing/2014/main" id="{7B1C5E4E-0C89-C71B-31AF-3890C38FE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080" y="0"/>
            <a:ext cx="7604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26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border">
            <a:extLst>
              <a:ext uri="{FF2B5EF4-FFF2-40B4-BE49-F238E27FC236}">
                <a16:creationId xmlns:a16="http://schemas.microsoft.com/office/drawing/2014/main" id="{F773CAEC-88B4-BF4C-F67A-85272FF02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1506F1-FE50-2042-B34D-E679EF341330}"/>
              </a:ext>
            </a:extLst>
          </p:cNvPr>
          <p:cNvSpPr txBox="1">
            <a:spLocks/>
          </p:cNvSpPr>
          <p:nvPr/>
        </p:nvSpPr>
        <p:spPr>
          <a:xfrm>
            <a:off x="1953935" y="530792"/>
            <a:ext cx="9183755" cy="7895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>
                <a:latin typeface="Rockwell" panose="02060603020205020403" pitchFamily="18" charset="0"/>
                <a:cs typeface="Rockwell"/>
              </a:rPr>
              <a:t>Royal ambassadors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0F2D291-DF55-4170-363A-534D4A6DE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004" y="1320384"/>
            <a:ext cx="5537616" cy="5006824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68C0F90-2439-354C-6268-92C68F079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585" y="2916759"/>
            <a:ext cx="1885950" cy="234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603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creenshot, display, picture frame&#10;&#10;Description automatically generated">
            <a:extLst>
              <a:ext uri="{FF2B5EF4-FFF2-40B4-BE49-F238E27FC236}">
                <a16:creationId xmlns:a16="http://schemas.microsoft.com/office/drawing/2014/main" id="{882F5C44-B0CE-214D-6FC1-5956A5E95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22-23 Royal Rewards" descr="22-23 Royal Rewards">
            <a:hlinkClick r:id="" action="ppaction://media"/>
            <a:extLst>
              <a:ext uri="{FF2B5EF4-FFF2-40B4-BE49-F238E27FC236}">
                <a16:creationId xmlns:a16="http://schemas.microsoft.com/office/drawing/2014/main" id="{DC289359-A3CB-0775-DE62-0CFE4AC8A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5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border">
            <a:extLst>
              <a:ext uri="{FF2B5EF4-FFF2-40B4-BE49-F238E27FC236}">
                <a16:creationId xmlns:a16="http://schemas.microsoft.com/office/drawing/2014/main" id="{F11EB28B-CA08-4867-8A71-04296FB2C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1506F1-FE50-2042-B34D-E679EF341330}"/>
              </a:ext>
            </a:extLst>
          </p:cNvPr>
          <p:cNvSpPr txBox="1">
            <a:spLocks/>
          </p:cNvSpPr>
          <p:nvPr/>
        </p:nvSpPr>
        <p:spPr>
          <a:xfrm>
            <a:off x="2334935" y="700343"/>
            <a:ext cx="9183755" cy="78959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b="1" dirty="0">
                <a:latin typeface="Rockwell" panose="02060603020205020403" pitchFamily="18" charset="0"/>
                <a:cs typeface="Rockwell"/>
              </a:rPr>
              <a:t>WE WANT TO HEAR FROM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149BC-5323-BF14-B170-D0D79C30DC54}"/>
              </a:ext>
            </a:extLst>
          </p:cNvPr>
          <p:cNvSpPr txBox="1"/>
          <p:nvPr/>
        </p:nvSpPr>
        <p:spPr>
          <a:xfrm>
            <a:off x="1054310" y="2316817"/>
            <a:ext cx="825583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What would motivate you to make the right choices at school continuously?</a:t>
            </a:r>
          </a:p>
          <a:p>
            <a:pPr marL="457200" indent="-457200">
              <a:buFont typeface="Arial" charset="0"/>
              <a:buChar char="•"/>
            </a:pPr>
            <a:endParaRPr lang="en-US" sz="3000" b="1" dirty="0">
              <a:latin typeface="Arial Narrow" panose="020B0604020202020204" pitchFamily="34" charset="0"/>
              <a:ea typeface="Arial Narrow" charset="0"/>
              <a:cs typeface="Arial Narrow" panose="020B060402020202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What incentives could you earn when displaying our Knightly Values?</a:t>
            </a:r>
          </a:p>
          <a:p>
            <a:pPr marL="457200" indent="-457200">
              <a:buFont typeface="Arial" charset="0"/>
              <a:buChar char="•"/>
            </a:pPr>
            <a:endParaRPr lang="en-US" sz="3000" b="1" dirty="0">
              <a:latin typeface="Arial Narrow" panose="020B0604020202020204" pitchFamily="34" charset="0"/>
              <a:ea typeface="Arial Narrow" charset="0"/>
              <a:cs typeface="Arial Narrow" panose="020B060402020202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What enrichment activities are you interested in?</a:t>
            </a:r>
          </a:p>
          <a:p>
            <a:pPr marL="457200" indent="-457200" algn="ctr">
              <a:buFont typeface="Arial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rPr>
              <a:t>COMPLETE THE STUDENT INPUT FORM!</a:t>
            </a:r>
          </a:p>
          <a:p>
            <a:pPr marL="457200" indent="-457200">
              <a:buFont typeface="Arial" charset="0"/>
              <a:buChar char="•"/>
            </a:pPr>
            <a:endParaRPr lang="en-US" sz="3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3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1E362E7-57C7-6E3F-A169-2D9638443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0143" y="2087175"/>
            <a:ext cx="2078390" cy="258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17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ack border">
            <a:extLst>
              <a:ext uri="{FF2B5EF4-FFF2-40B4-BE49-F238E27FC236}">
                <a16:creationId xmlns:a16="http://schemas.microsoft.com/office/drawing/2014/main" id="{57CE42E0-D094-6F63-231E-D905434B0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685153" y="746370"/>
            <a:ext cx="100293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Rockwell" panose="02060603020205020403" pitchFamily="18" charset="0"/>
                <a:cs typeface="Arial Narrow" panose="020B0604020202020204" pitchFamily="34" charset="0"/>
              </a:rPr>
              <a:t>RRMS ADMINISTRATION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2D842A-E1E7-7B4A-7E42-28F925DE624C}"/>
              </a:ext>
            </a:extLst>
          </p:cNvPr>
          <p:cNvSpPr txBox="1"/>
          <p:nvPr/>
        </p:nvSpPr>
        <p:spPr>
          <a:xfrm>
            <a:off x="917355" y="5023352"/>
            <a:ext cx="10029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Ms. Grubbs (8</a:t>
            </a:r>
            <a:r>
              <a:rPr lang="en-US" sz="2000" b="1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), Ms. Martanovic (6</a:t>
            </a:r>
            <a:r>
              <a:rPr lang="en-US" sz="2000" b="1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), Mrs. Murphy (Principal), Ms. Sumrall (8</a:t>
            </a:r>
            <a:r>
              <a:rPr lang="en-US" sz="2000" b="1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), Ms. Brissey (7</a:t>
            </a:r>
            <a:r>
              <a:rPr lang="en-US" sz="2000" b="1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</p:txBody>
      </p:sp>
      <p:pic>
        <p:nvPicPr>
          <p:cNvPr id="8" name="Picture 7" descr="A group of women in purple shirts&#10;&#10;Description automatically generated">
            <a:extLst>
              <a:ext uri="{FF2B5EF4-FFF2-40B4-BE49-F238E27FC236}">
                <a16:creationId xmlns:a16="http://schemas.microsoft.com/office/drawing/2014/main" id="{7EA15D6A-160F-CEDF-386E-410FBA2547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07" r="7946"/>
          <a:stretch/>
        </p:blipFill>
        <p:spPr>
          <a:xfrm>
            <a:off x="3182257" y="1452661"/>
            <a:ext cx="6076043" cy="350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43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1EF39FBB-23D1-6ADC-C78D-D87EA87E3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422344" y="234120"/>
            <a:ext cx="81412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atin typeface="Rockwell" panose="02060603020205020403" pitchFamily="18" charset="0"/>
                <a:cs typeface="Arial Narrow" panose="020B0604020202020204" pitchFamily="34" charset="0"/>
              </a:rPr>
              <a:t>RRMS </a:t>
            </a:r>
          </a:p>
          <a:p>
            <a:pPr algn="ctr"/>
            <a:r>
              <a:rPr lang="en-US" sz="5000" b="1" dirty="0">
                <a:latin typeface="Rockwell" panose="02060603020205020403" pitchFamily="18" charset="0"/>
                <a:cs typeface="Arial Narrow" panose="020B0604020202020204" pitchFamily="34" charset="0"/>
              </a:rPr>
              <a:t>SCHOOL COUNSELORS</a:t>
            </a:r>
          </a:p>
        </p:txBody>
      </p:sp>
      <p:pic>
        <p:nvPicPr>
          <p:cNvPr id="3" name="Picture 2" descr="A group of women smiling&#10;&#10;Description automatically generated with low confidence">
            <a:extLst>
              <a:ext uri="{FF2B5EF4-FFF2-40B4-BE49-F238E27FC236}">
                <a16:creationId xmlns:a16="http://schemas.microsoft.com/office/drawing/2014/main" id="{BC0C4770-3A98-E853-3F18-5BA48A214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065" y="1710521"/>
            <a:ext cx="4969869" cy="3529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A9C66F-DD50-D5AB-E887-B818CB70E949}"/>
              </a:ext>
            </a:extLst>
          </p:cNvPr>
          <p:cNvSpPr txBox="1"/>
          <p:nvPr/>
        </p:nvSpPr>
        <p:spPr>
          <a:xfrm>
            <a:off x="1081318" y="5246276"/>
            <a:ext cx="10029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Ms. Alston (8</a:t>
            </a:r>
            <a:r>
              <a:rPr lang="en-US" sz="2000" b="1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), Mrs. Stanton (6</a:t>
            </a:r>
            <a:r>
              <a:rPr lang="en-US" sz="2000" b="1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), Mrs. Doerrfeld (7</a:t>
            </a:r>
            <a:r>
              <a:rPr lang="en-US" sz="2000" b="1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5564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urple and black border">
            <a:extLst>
              <a:ext uri="{FF2B5EF4-FFF2-40B4-BE49-F238E27FC236}">
                <a16:creationId xmlns:a16="http://schemas.microsoft.com/office/drawing/2014/main" id="{5F2E0ADA-03F1-9234-5919-5A21C7A19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827108" y="609949"/>
            <a:ext cx="88645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Rockwell" panose="02060603020205020403" pitchFamily="18" charset="0"/>
                <a:cs typeface="Arial Narrow" panose="020B0604020202020204" pitchFamily="34" charset="0"/>
              </a:rPr>
              <a:t>RRMS SUPPORT STAFF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D73A22-09F3-E5C9-2490-8A0AC13A949B}"/>
              </a:ext>
            </a:extLst>
          </p:cNvPr>
          <p:cNvSpPr txBox="1"/>
          <p:nvPr/>
        </p:nvSpPr>
        <p:spPr>
          <a:xfrm>
            <a:off x="991783" y="5706540"/>
            <a:ext cx="367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Corporal Peters (MS)</a:t>
            </a:r>
          </a:p>
          <a:p>
            <a:pPr algn="ctr"/>
            <a:endParaRPr lang="en-US" sz="1600" dirty="0"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E64038-55C9-E034-A6B0-E507D7124665}"/>
              </a:ext>
            </a:extLst>
          </p:cNvPr>
          <p:cNvSpPr txBox="1"/>
          <p:nvPr/>
        </p:nvSpPr>
        <p:spPr>
          <a:xfrm>
            <a:off x="3521073" y="2361616"/>
            <a:ext cx="4403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Student Support Assistants</a:t>
            </a:r>
          </a:p>
          <a:p>
            <a:pPr algn="ctr"/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Mr. Corley (7</a:t>
            </a:r>
            <a:r>
              <a:rPr lang="en-US" sz="1600" baseline="30000" dirty="0">
                <a:latin typeface="Rockwell Extra Bold" charset="0"/>
                <a:ea typeface="Rockwell Extra Bold" charset="0"/>
                <a:cs typeface="Rockwell Extra Bold" charset="0"/>
              </a:rPr>
              <a:t>th</a:t>
            </a:r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 Grade)</a:t>
            </a:r>
          </a:p>
          <a:p>
            <a:pPr algn="ctr"/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Mrs. Sestokas (8</a:t>
            </a:r>
            <a:r>
              <a:rPr lang="en-US" sz="1600" baseline="30000" dirty="0">
                <a:latin typeface="Rockwell Extra Bold" charset="0"/>
                <a:ea typeface="Rockwell Extra Bold" charset="0"/>
                <a:cs typeface="Rockwell Extra Bold" charset="0"/>
              </a:rPr>
              <a:t>th</a:t>
            </a:r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 Grade)</a:t>
            </a:r>
          </a:p>
          <a:p>
            <a:pPr algn="ctr"/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Mr. Kidwell (6</a:t>
            </a:r>
            <a:r>
              <a:rPr lang="en-US" sz="1600" baseline="30000" dirty="0">
                <a:latin typeface="Rockwell Extra Bold" charset="0"/>
                <a:ea typeface="Rockwell Extra Bold" charset="0"/>
                <a:cs typeface="Rockwell Extra Bold" charset="0"/>
              </a:rPr>
              <a:t>th</a:t>
            </a:r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 Grade)</a:t>
            </a:r>
          </a:p>
          <a:p>
            <a:pPr algn="ctr"/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Mr. </a:t>
            </a:r>
            <a:r>
              <a:rPr lang="en-US" sz="1600" dirty="0" err="1">
                <a:latin typeface="Rockwell Extra Bold" charset="0"/>
                <a:ea typeface="Rockwell Extra Bold" charset="0"/>
                <a:cs typeface="Rockwell Extra Bold" charset="0"/>
              </a:rPr>
              <a:t>Koubek</a:t>
            </a:r>
            <a:endParaRPr lang="en-US" sz="1600" dirty="0"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6BAA3B-3D26-CFD5-FEC2-37EF9A9C98B5}"/>
              </a:ext>
            </a:extLst>
          </p:cNvPr>
          <p:cNvSpPr txBox="1"/>
          <p:nvPr/>
        </p:nvSpPr>
        <p:spPr>
          <a:xfrm>
            <a:off x="3747334" y="4555080"/>
            <a:ext cx="4403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Ms. Noe &amp; Ms.  Theisen</a:t>
            </a:r>
          </a:p>
          <a:p>
            <a:pPr algn="ctr"/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(Clinic Asst. &amp; School Nurse)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C653CA-8825-57BC-D2EB-FD4F037F7732}"/>
              </a:ext>
            </a:extLst>
          </p:cNvPr>
          <p:cNvSpPr txBox="1"/>
          <p:nvPr/>
        </p:nvSpPr>
        <p:spPr>
          <a:xfrm>
            <a:off x="6905304" y="3596847"/>
            <a:ext cx="5286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Rockwell Extra Bold" charset="0"/>
                <a:ea typeface="Rockwell Extra Bold" charset="0"/>
                <a:cs typeface="Rockwell Extra Bold" charset="0"/>
              </a:rPr>
              <a:t>Mrs. Addington &amp; Mrs. Blanchard</a:t>
            </a:r>
          </a:p>
          <a:p>
            <a:pPr algn="ctr"/>
            <a:r>
              <a:rPr lang="en-US" sz="1400" dirty="0">
                <a:latin typeface="Rockwell Extra Bold" charset="0"/>
                <a:ea typeface="Rockwell Extra Bold" charset="0"/>
                <a:cs typeface="Rockwell Extra Bold" charset="0"/>
              </a:rPr>
              <a:t>(SSAP)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D84C8D-3BC1-8689-E0FA-4A8BBB7C7BF0}"/>
              </a:ext>
            </a:extLst>
          </p:cNvPr>
          <p:cNvSpPr txBox="1"/>
          <p:nvPr/>
        </p:nvSpPr>
        <p:spPr>
          <a:xfrm>
            <a:off x="6941091" y="2361616"/>
            <a:ext cx="5452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Mrs. </a:t>
            </a:r>
            <a:r>
              <a:rPr lang="en-US" sz="1600" dirty="0" err="1">
                <a:latin typeface="Rockwell Extra Bold" charset="0"/>
                <a:ea typeface="Rockwell Extra Bold" charset="0"/>
                <a:cs typeface="Rockwell Extra Bold" charset="0"/>
              </a:rPr>
              <a:t>Costlow</a:t>
            </a:r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 &amp; Mrs. Owens</a:t>
            </a:r>
          </a:p>
          <a:p>
            <a:pPr algn="ctr"/>
            <a:r>
              <a:rPr lang="en-US" sz="1600" dirty="0">
                <a:latin typeface="Rockwell Extra Bold" charset="0"/>
                <a:ea typeface="Rockwell Extra Bold" charset="0"/>
                <a:cs typeface="Rockwell Extra Bold" charset="0"/>
              </a:rPr>
              <a:t>School Social Workers</a:t>
            </a:r>
          </a:p>
        </p:txBody>
      </p:sp>
      <p:pic>
        <p:nvPicPr>
          <p:cNvPr id="10" name="Picture 9" descr="A couple of police officers&#10;&#10;Description automatically generated with low confidence">
            <a:extLst>
              <a:ext uri="{FF2B5EF4-FFF2-40B4-BE49-F238E27FC236}">
                <a16:creationId xmlns:a16="http://schemas.microsoft.com/office/drawing/2014/main" id="{73B8B6CC-93AF-CED5-18E3-6B31612335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68" r="40218"/>
          <a:stretch/>
        </p:blipFill>
        <p:spPr>
          <a:xfrm>
            <a:off x="2133144" y="3404372"/>
            <a:ext cx="1387929" cy="2150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F2F53F-6C9F-E258-BBF7-A7673F069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7" y="2638642"/>
            <a:ext cx="1481425" cy="14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110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FE7DB2AD-B01E-A991-C1FE-716CC9B0E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514734" y="564979"/>
            <a:ext cx="8864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Rockwell" panose="02060603020205020403" pitchFamily="18" charset="0"/>
                <a:cs typeface="Arial Narrow" panose="020B0604020202020204" pitchFamily="34" charset="0"/>
              </a:rPr>
              <a:t>WHAT IS THE ROLE OF THE</a:t>
            </a:r>
          </a:p>
          <a:p>
            <a:pPr algn="ctr"/>
            <a:r>
              <a:rPr lang="en-US" sz="4400" b="1" dirty="0">
                <a:latin typeface="Rockwell" panose="02060603020205020403" pitchFamily="18" charset="0"/>
                <a:cs typeface="Arial Narrow" panose="020B0604020202020204" pitchFamily="34" charset="0"/>
              </a:rPr>
              <a:t>ADMINISTRATOR?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FF96D-A00B-550B-3860-3F2617EB6B5C}"/>
              </a:ext>
            </a:extLst>
          </p:cNvPr>
          <p:cNvSpPr txBox="1"/>
          <p:nvPr/>
        </p:nvSpPr>
        <p:spPr>
          <a:xfrm>
            <a:off x="1178469" y="2261148"/>
            <a:ext cx="930565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Report a problem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Resolve Peer issues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Help with communication with a teacher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Good Knight Shield of Honor Positive Calls Home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Have the teacher call the front office to meet with an Administrator and if your Administrator isn’t available, complete an incident report/make an appointment to see them.</a:t>
            </a:r>
          </a:p>
        </p:txBody>
      </p:sp>
    </p:spTree>
    <p:extLst>
      <p:ext uri="{BB962C8B-B14F-4D97-AF65-F5344CB8AC3E}">
        <p14:creationId xmlns:p14="http://schemas.microsoft.com/office/powerpoint/2010/main" val="287966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4A3337FE-D931-D9AD-DB0B-7DDA9B430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443023" y="400087"/>
            <a:ext cx="8864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Rockwell" panose="02060603020205020403" pitchFamily="18" charset="0"/>
                <a:cs typeface="Arial Narrow" panose="020B0604020202020204" pitchFamily="34" charset="0"/>
              </a:rPr>
              <a:t>WHAT IS THE ROLE OF THE</a:t>
            </a:r>
          </a:p>
          <a:p>
            <a:pPr algn="ctr"/>
            <a:r>
              <a:rPr lang="en-US" sz="4400" b="1" dirty="0">
                <a:latin typeface="Rockwell" panose="02060603020205020403" pitchFamily="18" charset="0"/>
                <a:cs typeface="Arial Narrow" panose="020B0604020202020204" pitchFamily="34" charset="0"/>
              </a:rPr>
              <a:t>SCHOOL COUNSELOR?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EE1210-68C4-E46E-5178-58136C7F6A3E}"/>
              </a:ext>
            </a:extLst>
          </p:cNvPr>
          <p:cNvSpPr txBox="1"/>
          <p:nvPr/>
        </p:nvSpPr>
        <p:spPr>
          <a:xfrm>
            <a:off x="2093439" y="1748932"/>
            <a:ext cx="956372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They provide students with personal, social, academic, and career counseling.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Report a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Resolve Peer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Help with communication with a teacher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Mental health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Sign up for Online Classes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Get a pass to visit and if your counselor isn’t available, </a:t>
            </a:r>
          </a:p>
          <a:p>
            <a:r>
              <a:rPr lang="en-US" sz="3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      use the QR Code to make an appointment.</a:t>
            </a:r>
          </a:p>
          <a:p>
            <a:pPr marL="1028700" lvl="1" indent="-571500">
              <a:buFont typeface="Arial" charset="0"/>
              <a:buChar char="•"/>
            </a:pPr>
            <a:endParaRPr lang="en-US" sz="3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878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4BF97743-3739-8A1F-59BB-D81B3D424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425721" y="655881"/>
            <a:ext cx="88645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Rockwell" panose="02060603020205020403" pitchFamily="18" charset="0"/>
                <a:cs typeface="Arial Narrow" panose="020B0604020202020204" pitchFamily="34" charset="0"/>
              </a:rPr>
              <a:t>PROMOTION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EE1210-68C4-E46E-5178-58136C7F6A3E}"/>
              </a:ext>
            </a:extLst>
          </p:cNvPr>
          <p:cNvSpPr txBox="1"/>
          <p:nvPr/>
        </p:nvSpPr>
        <p:spPr>
          <a:xfrm>
            <a:off x="2425720" y="1417787"/>
            <a:ext cx="8864557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ALL students need to take and pass with a D or better: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3 math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3 science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3 ELA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3 social studies, including civics and sit for Civics EOC (30% of grade)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Failed courses will need to be retaken through recovery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ALL students need to do Career Planning Module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6</a:t>
            </a:r>
            <a:r>
              <a:rPr lang="en-US" sz="2800" b="1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grade through Health, 8</a:t>
            </a:r>
            <a:r>
              <a:rPr lang="en-US" sz="2800" b="1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th</a:t>
            </a:r>
            <a:r>
              <a:rPr lang="en-US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grade through social studies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2518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ack border">
            <a:extLst>
              <a:ext uri="{FF2B5EF4-FFF2-40B4-BE49-F238E27FC236}">
                <a16:creationId xmlns:a16="http://schemas.microsoft.com/office/drawing/2014/main" id="{852B8FB3-7B39-9D77-AA0D-D4F186DFE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F923E2-C1B1-C44F-B9C8-EE9606B065F0}"/>
              </a:ext>
            </a:extLst>
          </p:cNvPr>
          <p:cNvSpPr txBox="1"/>
          <p:nvPr/>
        </p:nvSpPr>
        <p:spPr>
          <a:xfrm>
            <a:off x="2038663" y="400087"/>
            <a:ext cx="92689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Rockwell" panose="02060603020205020403" pitchFamily="18" charset="0"/>
                <a:cs typeface="Arial Narrow" panose="020B0604020202020204" pitchFamily="34" charset="0"/>
              </a:rPr>
              <a:t>ARE YOU TAKING </a:t>
            </a:r>
          </a:p>
          <a:p>
            <a:pPr algn="ctr"/>
            <a:r>
              <a:rPr lang="en-US" sz="4000" b="1" dirty="0">
                <a:latin typeface="Rockwell" panose="02060603020205020403" pitchFamily="18" charset="0"/>
                <a:cs typeface="Arial Narrow" panose="020B0604020202020204" pitchFamily="34" charset="0"/>
              </a:rPr>
              <a:t>HIGH SCHOOL CREDITS?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EE1210-68C4-E46E-5178-58136C7F6A3E}"/>
              </a:ext>
            </a:extLst>
          </p:cNvPr>
          <p:cNvSpPr txBox="1"/>
          <p:nvPr/>
        </p:nvSpPr>
        <p:spPr>
          <a:xfrm>
            <a:off x="1843791" y="2170901"/>
            <a:ext cx="9463790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High School Classes count for HS GPA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Allows you to earn HS credit now to take DE or AP later-$$$$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Must maintain a B or better on every progress report and report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Must complete all assigned work and use available resources if you need help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Limited options if need to be removed</a:t>
            </a:r>
          </a:p>
          <a:p>
            <a:endParaRPr lang="en-US" sz="25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99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957C38E958AA4BB243B5CBC93A4D78" ma:contentTypeVersion="17" ma:contentTypeDescription="Create a new document." ma:contentTypeScope="" ma:versionID="1a9edab5d92ef439bef6f372b26143d1">
  <xsd:schema xmlns:xsd="http://www.w3.org/2001/XMLSchema" xmlns:xs="http://www.w3.org/2001/XMLSchema" xmlns:p="http://schemas.microsoft.com/office/2006/metadata/properties" xmlns:ns2="1718c3f9-7b6e-49a5-a83a-afac8c240a25" xmlns:ns3="474c17f3-77eb-487f-9ac6-5a21777e6b8e" targetNamespace="http://schemas.microsoft.com/office/2006/metadata/properties" ma:root="true" ma:fieldsID="e387cf8eba044b8a5cc53f7beb5f6bb1" ns2:_="" ns3:_="">
    <xsd:import namespace="1718c3f9-7b6e-49a5-a83a-afac8c240a25"/>
    <xsd:import namespace="474c17f3-77eb-487f-9ac6-5a21777e6b8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8c3f9-7b6e-49a5-a83a-afac8c240a2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4c774f-1dd3-4222-a2da-dbc43a574b27}" ma:internalName="TaxCatchAll" ma:showField="CatchAllData" ma:web="1718c3f9-7b6e-49a5-a83a-afac8c240a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c17f3-77eb-487f-9ac6-5a21777e6b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79b3263-269e-412f-8370-cded0273bb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3DCA92-DCA3-49CC-9F08-294B88BC859A}"/>
</file>

<file path=customXml/itemProps2.xml><?xml version="1.0" encoding="utf-8"?>
<ds:datastoreItem xmlns:ds="http://schemas.openxmlformats.org/officeDocument/2006/customXml" ds:itemID="{B5482B67-289C-4FFC-A389-33045A603E47}"/>
</file>

<file path=docProps/app.xml><?xml version="1.0" encoding="utf-8"?>
<Properties xmlns="http://schemas.openxmlformats.org/officeDocument/2006/extended-properties" xmlns:vt="http://schemas.openxmlformats.org/officeDocument/2006/docPropsVTypes">
  <TotalTime>27308</TotalTime>
  <Words>797</Words>
  <Application>Microsoft Office PowerPoint</Application>
  <PresentationFormat>Widescreen</PresentationFormat>
  <Paragraphs>152</Paragraphs>
  <Slides>28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Rockwell</vt:lpstr>
      <vt:lpstr>Rockwell Condensed</vt:lpstr>
      <vt:lpstr>Rockwell Extra Bold</vt:lpstr>
      <vt:lpstr>Office Theme</vt:lpstr>
      <vt:lpstr>River Ridge Royal Knights  Share These  Knightly Values: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CONNECTED…  OWN YOUR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L. Murphy</dc:creator>
  <cp:lastModifiedBy>Angela L. Murphy</cp:lastModifiedBy>
  <cp:revision>98</cp:revision>
  <cp:lastPrinted>2022-08-11T19:44:53Z</cp:lastPrinted>
  <dcterms:created xsi:type="dcterms:W3CDTF">2020-08-14T11:38:52Z</dcterms:created>
  <dcterms:modified xsi:type="dcterms:W3CDTF">2023-08-13T22:52:30Z</dcterms:modified>
</cp:coreProperties>
</file>